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theme/theme10.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735" r:id="rId5"/>
    <p:sldMasterId id="2147483773" r:id="rId6"/>
    <p:sldMasterId id="2147483764" r:id="rId7"/>
    <p:sldMasterId id="2147483753" r:id="rId8"/>
    <p:sldMasterId id="2147483678" r:id="rId9"/>
    <p:sldMasterId id="2147483747" r:id="rId10"/>
    <p:sldMasterId id="2147483758" r:id="rId11"/>
    <p:sldMasterId id="2147483770" r:id="rId12"/>
    <p:sldMasterId id="2147483777" r:id="rId13"/>
    <p:sldMasterId id="2147483782" r:id="rId14"/>
  </p:sldMasterIdLst>
  <p:notesMasterIdLst>
    <p:notesMasterId r:id="rId45"/>
  </p:notesMasterIdLst>
  <p:handoutMasterIdLst>
    <p:handoutMasterId r:id="rId46"/>
  </p:handoutMasterIdLst>
  <p:sldIdLst>
    <p:sldId id="2147378325" r:id="rId15"/>
    <p:sldId id="264" r:id="rId16"/>
    <p:sldId id="298" r:id="rId17"/>
    <p:sldId id="283" r:id="rId18"/>
    <p:sldId id="2147378326" r:id="rId19"/>
    <p:sldId id="2147378327" r:id="rId20"/>
    <p:sldId id="2147378328" r:id="rId21"/>
    <p:sldId id="2147378329" r:id="rId22"/>
    <p:sldId id="2147378330" r:id="rId23"/>
    <p:sldId id="2147378331" r:id="rId24"/>
    <p:sldId id="2147378332" r:id="rId25"/>
    <p:sldId id="2147378352" r:id="rId26"/>
    <p:sldId id="2147378334" r:id="rId27"/>
    <p:sldId id="2147378335" r:id="rId28"/>
    <p:sldId id="2147378336" r:id="rId29"/>
    <p:sldId id="2147378337" r:id="rId30"/>
    <p:sldId id="2147378338" r:id="rId31"/>
    <p:sldId id="2147378339" r:id="rId32"/>
    <p:sldId id="2147378340" r:id="rId33"/>
    <p:sldId id="2147378342" r:id="rId34"/>
    <p:sldId id="2147378343" r:id="rId35"/>
    <p:sldId id="2147378344" r:id="rId36"/>
    <p:sldId id="2147378345" r:id="rId37"/>
    <p:sldId id="2147378346" r:id="rId38"/>
    <p:sldId id="2147378347" r:id="rId39"/>
    <p:sldId id="2147378348" r:id="rId40"/>
    <p:sldId id="2147378349" r:id="rId41"/>
    <p:sldId id="2147378350" r:id="rId42"/>
    <p:sldId id="2147378351" r:id="rId43"/>
    <p:sldId id="290" r:id="rId44"/>
  </p:sldIdLst>
  <p:sldSz cx="12192000" cy="7772400"/>
  <p:notesSz cx="9305925" cy="7019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5169"/>
    <a:srgbClr val="171610"/>
    <a:srgbClr val="CAAD62"/>
    <a:srgbClr val="E0E1E2"/>
    <a:srgbClr val="C9AD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07" autoAdjust="0"/>
    <p:restoredTop sz="68800" autoAdjust="0"/>
  </p:normalViewPr>
  <p:slideViewPr>
    <p:cSldViewPr snapToGrid="0">
      <p:cViewPr varScale="1">
        <p:scale>
          <a:sx n="75" d="100"/>
          <a:sy n="75" d="100"/>
        </p:scale>
        <p:origin x="150" y="5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handoutMaster" Target="handoutMasters/handoutMaster1.xml"/><Relationship Id="rId20" Type="http://schemas.openxmlformats.org/officeDocument/2006/relationships/slide" Target="slides/slide6.xml"/><Relationship Id="rId41"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782520-C5A0-732E-A9E5-A8663C287DDD}"/>
              </a:ext>
            </a:extLst>
          </p:cNvPr>
          <p:cNvSpPr>
            <a:spLocks noGrp="1"/>
          </p:cNvSpPr>
          <p:nvPr>
            <p:ph type="hdr" sz="quarter"/>
          </p:nvPr>
        </p:nvSpPr>
        <p:spPr>
          <a:xfrm>
            <a:off x="0" y="0"/>
            <a:ext cx="4032568" cy="352215"/>
          </a:xfrm>
          <a:prstGeom prst="rect">
            <a:avLst/>
          </a:prstGeom>
        </p:spPr>
        <p:txBody>
          <a:bodyPr vert="horz" lIns="93287" tIns="46644" rIns="93287" bIns="46644" rtlCol="0"/>
          <a:lstStyle>
            <a:lvl1pPr algn="l">
              <a:defRPr sz="1200"/>
            </a:lvl1pPr>
          </a:lstStyle>
          <a:p>
            <a:endParaRPr lang="en-US"/>
          </a:p>
        </p:txBody>
      </p:sp>
      <p:sp>
        <p:nvSpPr>
          <p:cNvPr id="3" name="Date Placeholder 2">
            <a:extLst>
              <a:ext uri="{FF2B5EF4-FFF2-40B4-BE49-F238E27FC236}">
                <a16:creationId xmlns:a16="http://schemas.microsoft.com/office/drawing/2014/main" id="{4071828A-DFD5-F7D9-57A4-92998E1A60D6}"/>
              </a:ext>
            </a:extLst>
          </p:cNvPr>
          <p:cNvSpPr>
            <a:spLocks noGrp="1"/>
          </p:cNvSpPr>
          <p:nvPr>
            <p:ph type="dt" sz="quarter" idx="1"/>
          </p:nvPr>
        </p:nvSpPr>
        <p:spPr>
          <a:xfrm>
            <a:off x="5271204" y="0"/>
            <a:ext cx="4032568" cy="352215"/>
          </a:xfrm>
          <a:prstGeom prst="rect">
            <a:avLst/>
          </a:prstGeom>
        </p:spPr>
        <p:txBody>
          <a:bodyPr vert="horz" lIns="93287" tIns="46644" rIns="93287" bIns="46644" rtlCol="0"/>
          <a:lstStyle>
            <a:lvl1pPr algn="r">
              <a:defRPr sz="1200"/>
            </a:lvl1pPr>
          </a:lstStyle>
          <a:p>
            <a:fld id="{7119102D-1EC3-4645-8924-6AE9E5800C91}" type="datetimeFigureOut">
              <a:rPr lang="en-US" smtClean="0"/>
              <a:t>6/18/2025</a:t>
            </a:fld>
            <a:endParaRPr lang="en-US"/>
          </a:p>
        </p:txBody>
      </p:sp>
      <p:sp>
        <p:nvSpPr>
          <p:cNvPr id="4" name="Footer Placeholder 3">
            <a:extLst>
              <a:ext uri="{FF2B5EF4-FFF2-40B4-BE49-F238E27FC236}">
                <a16:creationId xmlns:a16="http://schemas.microsoft.com/office/drawing/2014/main" id="{CD5578B1-C656-48B0-FB09-C810D49B2A81}"/>
              </a:ext>
            </a:extLst>
          </p:cNvPr>
          <p:cNvSpPr>
            <a:spLocks noGrp="1"/>
          </p:cNvSpPr>
          <p:nvPr>
            <p:ph type="ftr" sz="quarter" idx="2"/>
          </p:nvPr>
        </p:nvSpPr>
        <p:spPr>
          <a:xfrm>
            <a:off x="0" y="6667711"/>
            <a:ext cx="4032568" cy="352214"/>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AD9756-84EE-61FC-3FE9-F9D3D1E2C0EB}"/>
              </a:ext>
            </a:extLst>
          </p:cNvPr>
          <p:cNvSpPr>
            <a:spLocks noGrp="1"/>
          </p:cNvSpPr>
          <p:nvPr>
            <p:ph type="sldNum" sz="quarter" idx="3"/>
          </p:nvPr>
        </p:nvSpPr>
        <p:spPr>
          <a:xfrm>
            <a:off x="5271204" y="6667711"/>
            <a:ext cx="4032568" cy="352214"/>
          </a:xfrm>
          <a:prstGeom prst="rect">
            <a:avLst/>
          </a:prstGeom>
        </p:spPr>
        <p:txBody>
          <a:bodyPr vert="horz" lIns="93287" tIns="46644" rIns="93287" bIns="46644" rtlCol="0" anchor="b"/>
          <a:lstStyle>
            <a:lvl1pPr algn="r">
              <a:defRPr sz="1200"/>
            </a:lvl1pPr>
          </a:lstStyle>
          <a:p>
            <a:fld id="{E49C1B25-50B8-43E5-846C-217104AE4B23}" type="slidenum">
              <a:rPr lang="en-US" smtClean="0"/>
              <a:t>‹#›</a:t>
            </a:fld>
            <a:endParaRPr lang="en-US"/>
          </a:p>
        </p:txBody>
      </p:sp>
    </p:spTree>
    <p:extLst>
      <p:ext uri="{BB962C8B-B14F-4D97-AF65-F5344CB8AC3E}">
        <p14:creationId xmlns:p14="http://schemas.microsoft.com/office/powerpoint/2010/main" val="395511554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211" userDrawn="1">
          <p15:clr>
            <a:srgbClr val="F26B43"/>
          </p15:clr>
        </p15:guide>
        <p15:guide id="2" pos="293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2568" cy="352215"/>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5271204" y="0"/>
            <a:ext cx="4032568" cy="352215"/>
          </a:xfrm>
          <a:prstGeom prst="rect">
            <a:avLst/>
          </a:prstGeom>
        </p:spPr>
        <p:txBody>
          <a:bodyPr vert="horz" lIns="93287" tIns="46644" rIns="93287" bIns="46644" rtlCol="0"/>
          <a:lstStyle>
            <a:lvl1pPr algn="r">
              <a:defRPr sz="1200"/>
            </a:lvl1pPr>
          </a:lstStyle>
          <a:p>
            <a:fld id="{2A3C6BF6-59F6-4E8C-9C93-4ED6056AC032}" type="datetimeFigureOut">
              <a:rPr lang="en-US" smtClean="0"/>
              <a:t>6/18/2025</a:t>
            </a:fld>
            <a:endParaRPr lang="en-US"/>
          </a:p>
        </p:txBody>
      </p:sp>
      <p:sp>
        <p:nvSpPr>
          <p:cNvPr id="4" name="Slide Image Placeholder 3"/>
          <p:cNvSpPr>
            <a:spLocks noGrp="1" noRot="1" noChangeAspect="1"/>
          </p:cNvSpPr>
          <p:nvPr>
            <p:ph type="sldImg" idx="2"/>
          </p:nvPr>
        </p:nvSpPr>
        <p:spPr>
          <a:xfrm>
            <a:off x="2795588" y="877888"/>
            <a:ext cx="3714750" cy="2368550"/>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930593" y="3378339"/>
            <a:ext cx="7444740" cy="2764095"/>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67711"/>
            <a:ext cx="4032568" cy="352214"/>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5271204" y="6667711"/>
            <a:ext cx="4032568" cy="352214"/>
          </a:xfrm>
          <a:prstGeom prst="rect">
            <a:avLst/>
          </a:prstGeom>
        </p:spPr>
        <p:txBody>
          <a:bodyPr vert="horz" lIns="93287" tIns="46644" rIns="93287" bIns="46644" rtlCol="0" anchor="b"/>
          <a:lstStyle>
            <a:lvl1pPr algn="r">
              <a:defRPr sz="1200"/>
            </a:lvl1pPr>
          </a:lstStyle>
          <a:p>
            <a:fld id="{DA357062-11E4-47B0-BA3E-A9F30A39CDA8}" type="slidenum">
              <a:rPr lang="en-US" smtClean="0"/>
              <a:t>‹#›</a:t>
            </a:fld>
            <a:endParaRPr lang="en-US"/>
          </a:p>
        </p:txBody>
      </p:sp>
    </p:spTree>
    <p:extLst>
      <p:ext uri="{BB962C8B-B14F-4D97-AF65-F5344CB8AC3E}">
        <p14:creationId xmlns:p14="http://schemas.microsoft.com/office/powerpoint/2010/main" val="3403991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357062-11E4-47B0-BA3E-A9F30A39CDA8}" type="slidenum">
              <a:rPr lang="en-US" smtClean="0"/>
              <a:t>1</a:t>
            </a:fld>
            <a:endParaRPr lang="en-US"/>
          </a:p>
        </p:txBody>
      </p:sp>
    </p:spTree>
    <p:extLst>
      <p:ext uri="{BB962C8B-B14F-4D97-AF65-F5344CB8AC3E}">
        <p14:creationId xmlns:p14="http://schemas.microsoft.com/office/powerpoint/2010/main" val="101054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sz="1200" b="0" i="0" dirty="0">
                <a:solidFill>
                  <a:schemeClr val="bg1"/>
                </a:solidFill>
              </a:rPr>
              <a:t>As a Combat Support Agency, DLA is an integral element of the Joint Logistics Enterprise, providing effective, efficient, and risk-mitigated worldwide logistics support to globally integrated DoD operations under conditions of peace and war.</a:t>
            </a:r>
          </a:p>
          <a:p>
            <a:pPr marL="171450" indent="-171450" algn="l">
              <a:buFont typeface="Arial" panose="020B0604020202020204" pitchFamily="34" charset="0"/>
              <a:buChar char="•"/>
            </a:pPr>
            <a:r>
              <a:rPr lang="en-US" b="0" i="0" dirty="0"/>
              <a:t>In FY24, DLA provided robust 24/7 global support to CCMDs, with a primary focus on agile and resilient sustainment, increasingly integrated planning, and enhanced exercise participation for the CCMDs.</a:t>
            </a:r>
          </a:p>
          <a:p>
            <a:pPr marL="171450" indent="-171450" algn="l">
              <a:buFont typeface="Arial" panose="020B0604020202020204" pitchFamily="34" charset="0"/>
              <a:buChar char="•"/>
            </a:pPr>
            <a:r>
              <a:rPr lang="en-US" sz="1200" i="0" dirty="0">
                <a:solidFill>
                  <a:schemeClr val="bg1"/>
                </a:solidFill>
                <a:latin typeface="Arial"/>
                <a:cs typeface="Arial"/>
              </a:rPr>
              <a:t>As a Combat Support Agency, DLA is an integral element of the Joint Logistics Enterprise. By design, DLA is embedded with Combatant Commands to support globally integrated operations during peace and war.</a:t>
            </a:r>
          </a:p>
          <a:p>
            <a:pPr marL="171450" indent="-171450" algn="l">
              <a:buFont typeface="Arial" panose="020B0604020202020204" pitchFamily="34" charset="0"/>
              <a:buChar char="•"/>
            </a:pPr>
            <a:endParaRPr lang="en-US" b="0" i="0" dirty="0"/>
          </a:p>
          <a:p>
            <a:pPr marL="171450" indent="-171450" algn="l">
              <a:buFont typeface="Arial" panose="020B0604020202020204" pitchFamily="34" charset="0"/>
              <a:buChar char="•"/>
            </a:pPr>
            <a:endParaRPr lang="en-US" b="0" i="0"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10</a:t>
            </a:fld>
            <a:endParaRPr lang="en-US"/>
          </a:p>
        </p:txBody>
      </p:sp>
    </p:spTree>
    <p:extLst>
      <p:ext uri="{BB962C8B-B14F-4D97-AF65-F5344CB8AC3E}">
        <p14:creationId xmlns:p14="http://schemas.microsoft.com/office/powerpoint/2010/main" val="1339449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bg1"/>
                </a:solidFill>
                <a:latin typeface="Arial"/>
                <a:cs typeface="Arial"/>
              </a:rPr>
              <a:t>Every critical facet of DLA’s end-to-end supply chain contributes to the readiness of the Services and ultimately, the preparedness of the Department of Defense to carry out the National Defense Strategy.</a:t>
            </a:r>
            <a:endParaRPr lang="en-US" i="0" dirty="0">
              <a:solidFill>
                <a:schemeClr val="bg1"/>
              </a:solidFill>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11</a:t>
            </a:fld>
            <a:endParaRPr lang="en-US"/>
          </a:p>
        </p:txBody>
      </p:sp>
    </p:spTree>
    <p:extLst>
      <p:ext uri="{BB962C8B-B14F-4D97-AF65-F5344CB8AC3E}">
        <p14:creationId xmlns:p14="http://schemas.microsoft.com/office/powerpoint/2010/main" val="2049215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endParaRPr lang="en-US" dirty="0"/>
          </a:p>
          <a:p>
            <a:pPr fontAlgn="t"/>
            <a:endParaRPr lang="en-US" dirty="0"/>
          </a:p>
          <a:p>
            <a:pPr fontAlgn="t"/>
            <a:r>
              <a:rPr lang="en-US" dirty="0"/>
              <a:t>Director—</a:t>
            </a:r>
            <a:r>
              <a:rPr lang="en-US" b="1" dirty="0"/>
              <a:t>LTG Mark T. Simerly, USA</a:t>
            </a:r>
          </a:p>
          <a:p>
            <a:pPr fontAlgn="t"/>
            <a:r>
              <a:rPr lang="en-US" dirty="0"/>
              <a:t>Vice Director—</a:t>
            </a:r>
            <a:r>
              <a:rPr lang="en-US" b="1" dirty="0"/>
              <a:t>Mr.</a:t>
            </a:r>
            <a:r>
              <a:rPr lang="en-US" dirty="0"/>
              <a:t> </a:t>
            </a:r>
            <a:r>
              <a:rPr lang="en-US" b="1" dirty="0"/>
              <a:t>Brad Bunn</a:t>
            </a:r>
            <a:endParaRPr lang="en-US" dirty="0"/>
          </a:p>
          <a:p>
            <a:pPr fontAlgn="t"/>
            <a:r>
              <a:rPr lang="en-US" dirty="0"/>
              <a:t>Senior Enlisted Leader—</a:t>
            </a:r>
            <a:r>
              <a:rPr lang="en-US" b="1" dirty="0"/>
              <a:t>CCM Alvin R. Dyer, USAF</a:t>
            </a:r>
            <a:endParaRPr lang="en-US" dirty="0"/>
          </a:p>
          <a:p>
            <a:pPr defTabSz="1433432" fontAlgn="t">
              <a:defRPr/>
            </a:pPr>
            <a:r>
              <a:rPr lang="en-US" dirty="0"/>
              <a:t>Chief of Staff—</a:t>
            </a:r>
            <a:r>
              <a:rPr lang="en-US" b="1" dirty="0" err="1"/>
              <a:t>Ms</a:t>
            </a:r>
            <a:r>
              <a:rPr lang="en-US" b="1" dirty="0"/>
              <a:t> Karyn Runstrom</a:t>
            </a:r>
          </a:p>
          <a:p>
            <a:pPr fontAlgn="t"/>
            <a:endParaRPr lang="en-US" b="1" u="sng" dirty="0"/>
          </a:p>
          <a:p>
            <a:pPr fontAlgn="t"/>
            <a:r>
              <a:rPr lang="en-US" b="1" u="sng" dirty="0"/>
              <a:t>COMMANDERS, MAJOR SUBORDINATE COMMANDS</a:t>
            </a:r>
            <a:endParaRPr lang="en-US" dirty="0"/>
          </a:p>
          <a:p>
            <a:pPr defTabSz="1433432" fontAlgn="t">
              <a:defRPr/>
            </a:pPr>
            <a:r>
              <a:rPr lang="fr-FR" dirty="0"/>
              <a:t>Commander, DLA </a:t>
            </a:r>
            <a:r>
              <a:rPr lang="fr-FR" dirty="0" err="1"/>
              <a:t>Troop</a:t>
            </a:r>
            <a:r>
              <a:rPr lang="fr-FR" dirty="0"/>
              <a:t> Support—</a:t>
            </a:r>
            <a:r>
              <a:rPr lang="en-US" b="1" dirty="0"/>
              <a:t>BG Sean P. Kelly, USA</a:t>
            </a:r>
            <a:endParaRPr lang="en-US" dirty="0"/>
          </a:p>
          <a:p>
            <a:pPr defTabSz="952666" fontAlgn="t">
              <a:defRPr/>
            </a:pPr>
            <a:r>
              <a:rPr lang="fr-FR" dirty="0"/>
              <a:t>Acting Commander, </a:t>
            </a:r>
            <a:r>
              <a:rPr lang="en-US" dirty="0"/>
              <a:t>DLA Aviation—</a:t>
            </a:r>
            <a:r>
              <a:rPr lang="en-US" b="1" dirty="0"/>
              <a:t>Mr. Steven W. </a:t>
            </a:r>
            <a:r>
              <a:rPr lang="en-US" b="1" dirty="0" err="1"/>
              <a:t>Kinskie</a:t>
            </a:r>
            <a:r>
              <a:rPr lang="en-US" b="1" dirty="0"/>
              <a:t>, SES</a:t>
            </a:r>
            <a:endParaRPr lang="en-US" dirty="0"/>
          </a:p>
          <a:p>
            <a:pPr defTabSz="1433432" fontAlgn="t">
              <a:defRPr/>
            </a:pPr>
            <a:r>
              <a:rPr lang="fr-FR" dirty="0"/>
              <a:t>Commander, </a:t>
            </a:r>
            <a:r>
              <a:rPr lang="en-US" dirty="0"/>
              <a:t>DLA Land and Maritime—</a:t>
            </a:r>
            <a:r>
              <a:rPr lang="en-US" b="1" dirty="0"/>
              <a:t>Mr. Kenneth D. Watson</a:t>
            </a:r>
          </a:p>
          <a:p>
            <a:pPr fontAlgn="t"/>
            <a:r>
              <a:rPr lang="fr-FR" dirty="0"/>
              <a:t>Commander, </a:t>
            </a:r>
            <a:r>
              <a:rPr lang="en-US" dirty="0"/>
              <a:t>DLA Energy—</a:t>
            </a:r>
            <a:r>
              <a:rPr lang="en-US" b="1" dirty="0"/>
              <a:t>RDML George E. </a:t>
            </a:r>
            <a:r>
              <a:rPr lang="en-US" b="1" dirty="0" err="1"/>
              <a:t>Bresnihan</a:t>
            </a:r>
            <a:r>
              <a:rPr lang="en-US" b="1" dirty="0"/>
              <a:t>, USN</a:t>
            </a:r>
            <a:endParaRPr lang="en-US" dirty="0"/>
          </a:p>
          <a:p>
            <a:pPr defTabSz="1433432" fontAlgn="t">
              <a:defRPr/>
            </a:pPr>
            <a:r>
              <a:rPr lang="fr-FR" dirty="0"/>
              <a:t>Acting Commander, </a:t>
            </a:r>
            <a:r>
              <a:rPr lang="en-US" dirty="0"/>
              <a:t>DLA Distribution—</a:t>
            </a:r>
            <a:r>
              <a:rPr lang="en-US" b="1" dirty="0"/>
              <a:t>Mr. Perry L. Knight, SES</a:t>
            </a:r>
          </a:p>
          <a:p>
            <a:pPr defTabSz="1433432" fontAlgn="t">
              <a:defRPr/>
            </a:pPr>
            <a:r>
              <a:rPr lang="en-US" dirty="0"/>
              <a:t>Director, DLA Disposition Services—</a:t>
            </a:r>
            <a:r>
              <a:rPr lang="en-US" b="1" dirty="0"/>
              <a:t>Mr. Michael Cannon</a:t>
            </a:r>
            <a:endParaRPr lang="en-US" dirty="0"/>
          </a:p>
          <a:p>
            <a:pPr fontAlgn="t"/>
            <a:endParaRPr lang="en-US" b="1" u="sng" dirty="0"/>
          </a:p>
          <a:p>
            <a:pPr fontAlgn="t"/>
            <a:r>
              <a:rPr lang="en-US" b="1" u="sng" dirty="0"/>
              <a:t>J CODES</a:t>
            </a:r>
            <a:endParaRPr lang="en-US" dirty="0"/>
          </a:p>
          <a:p>
            <a:pPr fontAlgn="t"/>
            <a:r>
              <a:rPr lang="en-US" dirty="0"/>
              <a:t>Director, Human Resources—</a:t>
            </a:r>
            <a:r>
              <a:rPr lang="en-US" b="1" dirty="0"/>
              <a:t>Dr. Charles Barber</a:t>
            </a:r>
            <a:endParaRPr lang="en-US" dirty="0"/>
          </a:p>
          <a:p>
            <a:pPr fontAlgn="t"/>
            <a:r>
              <a:rPr lang="en-US" dirty="0"/>
              <a:t>Director, Logistics Operations—</a:t>
            </a:r>
            <a:r>
              <a:rPr lang="en-US" b="1" dirty="0"/>
              <a:t>MAJ GEN David Sanford, USAF</a:t>
            </a:r>
          </a:p>
          <a:p>
            <a:pPr fontAlgn="t"/>
            <a:r>
              <a:rPr lang="en-US" dirty="0"/>
              <a:t>Director, Information Operations—</a:t>
            </a:r>
            <a:r>
              <a:rPr lang="en-US" b="1" dirty="0"/>
              <a:t>Mr. Adarryl Roberts</a:t>
            </a:r>
          </a:p>
          <a:p>
            <a:pPr defTabSz="1431140" fontAlgn="t">
              <a:defRPr/>
            </a:pPr>
            <a:r>
              <a:rPr lang="en-US" dirty="0"/>
              <a:t>Director, Acquisition—</a:t>
            </a:r>
            <a:r>
              <a:rPr lang="en-US" b="1" dirty="0"/>
              <a:t>Mr. Matthew Beebe</a:t>
            </a:r>
            <a:endParaRPr lang="en-US" dirty="0"/>
          </a:p>
          <a:p>
            <a:pPr defTabSz="1431140" fontAlgn="t">
              <a:defRPr/>
            </a:pPr>
            <a:r>
              <a:rPr lang="en-US" dirty="0"/>
              <a:t>Director, Finance—</a:t>
            </a:r>
            <a:r>
              <a:rPr lang="en-US" b="1" dirty="0"/>
              <a:t>Ms. Susan J. Goodyear</a:t>
            </a:r>
            <a:endParaRPr lang="en-US" dirty="0"/>
          </a:p>
          <a:p>
            <a:pPr defTabSz="951618" fontAlgn="t">
              <a:defRPr/>
            </a:pPr>
            <a:r>
              <a:rPr lang="en-US" dirty="0"/>
              <a:t>Director, Joint Reserve Force—</a:t>
            </a:r>
            <a:r>
              <a:rPr lang="en-US" sz="1100" b="1" dirty="0">
                <a:solidFill>
                  <a:srgbClr val="333333"/>
                </a:solidFill>
                <a:latin typeface="Helvetica Neue"/>
              </a:rPr>
              <a:t>MG Tripp Bowles</a:t>
            </a:r>
          </a:p>
          <a:p>
            <a:pPr fontAlgn="t"/>
            <a:endParaRPr lang="en-US" b="1" dirty="0"/>
          </a:p>
          <a:p>
            <a:pPr fontAlgn="t"/>
            <a:r>
              <a:rPr lang="en-US" b="1" u="sng" dirty="0"/>
              <a:t>COMMANDERS, REGIONAL COMMANDS </a:t>
            </a:r>
            <a:endParaRPr lang="en-US" dirty="0"/>
          </a:p>
          <a:p>
            <a:pPr defTabSz="1431140" fontAlgn="t">
              <a:defRPr/>
            </a:pPr>
            <a:r>
              <a:rPr lang="fr-FR" dirty="0"/>
              <a:t>Commander, </a:t>
            </a:r>
            <a:r>
              <a:rPr lang="en-US" dirty="0"/>
              <a:t>DLA Indo-Pacific—</a:t>
            </a:r>
            <a:r>
              <a:rPr lang="en-US" b="1" dirty="0"/>
              <a:t>CAPT </a:t>
            </a:r>
            <a:r>
              <a:rPr lang="en-US" b="1" dirty="0">
                <a:latin typeface="Arial" panose="020B0604020202020204" pitchFamily="34" charset="0"/>
                <a:cs typeface="Arial" panose="020B0604020202020204" pitchFamily="34" charset="0"/>
              </a:rPr>
              <a:t>Patrick W. Brown</a:t>
            </a:r>
            <a:r>
              <a:rPr lang="en-US" b="1" dirty="0"/>
              <a:t>, USN</a:t>
            </a:r>
            <a:endParaRPr lang="en-US" dirty="0"/>
          </a:p>
          <a:p>
            <a:pPr fontAlgn="t"/>
            <a:r>
              <a:rPr lang="fr-FR" dirty="0"/>
              <a:t>Commander, </a:t>
            </a:r>
            <a:r>
              <a:rPr lang="en-US" dirty="0"/>
              <a:t>DLA CENTCOM &amp; SOCOM—</a:t>
            </a:r>
            <a:r>
              <a:rPr lang="en-US" b="1" dirty="0">
                <a:latin typeface="Arial" panose="020B0604020202020204" pitchFamily="34" charset="0"/>
                <a:cs typeface="Arial" panose="020B0604020202020204" pitchFamily="34" charset="0"/>
              </a:rPr>
              <a:t>COL Michelle Agpalza, USA</a:t>
            </a:r>
            <a:endParaRPr lang="en-US" b="1" dirty="0"/>
          </a:p>
          <a:p>
            <a:pPr fontAlgn="t"/>
            <a:r>
              <a:rPr lang="fr-FR" dirty="0"/>
              <a:t>Commander, </a:t>
            </a:r>
            <a:r>
              <a:rPr lang="it-IT" dirty="0"/>
              <a:t>DLA Europe &amp; Africa—</a:t>
            </a:r>
            <a:r>
              <a:rPr lang="it-IT" b="1" dirty="0"/>
              <a:t>COL Adrian (AJ) Sullivan, USA</a:t>
            </a:r>
            <a:endParaRPr lang="en-US" dirty="0"/>
          </a:p>
          <a:p>
            <a:pPr fontAlgn="t"/>
            <a:endParaRPr lang="en-US" b="1" dirty="0"/>
          </a:p>
          <a:p>
            <a:pPr defTabSz="1433432" fontAlgn="t">
              <a:defRPr/>
            </a:pPr>
            <a:r>
              <a:rPr lang="en-US" b="1" u="sng" dirty="0"/>
              <a:t>STAFF</a:t>
            </a:r>
            <a:endParaRPr lang="en-US" dirty="0"/>
          </a:p>
          <a:p>
            <a:pPr defTabSz="1431140" fontAlgn="t">
              <a:defRPr/>
            </a:pPr>
            <a:r>
              <a:rPr lang="en-US" dirty="0"/>
              <a:t>Director, General Counsel—</a:t>
            </a:r>
            <a:r>
              <a:rPr lang="en-US" b="1" dirty="0"/>
              <a:t>Mr. Jose A. Cora</a:t>
            </a:r>
          </a:p>
          <a:p>
            <a:pPr defTabSz="1431140" fontAlgn="t">
              <a:defRPr/>
            </a:pPr>
            <a:r>
              <a:rPr lang="en-US" dirty="0"/>
              <a:t>Executive Director, Small Business Programs—</a:t>
            </a:r>
            <a:r>
              <a:rPr lang="en-US" b="1" dirty="0"/>
              <a:t>Daniele J. </a:t>
            </a:r>
            <a:r>
              <a:rPr lang="en-US" b="1" dirty="0" err="1"/>
              <a:t>Kurze</a:t>
            </a:r>
            <a:endParaRPr lang="en-US" b="1" dirty="0"/>
          </a:p>
          <a:p>
            <a:pPr defTabSz="1431140" fontAlgn="t">
              <a:defRPr/>
            </a:pPr>
            <a:r>
              <a:rPr lang="es-ES" dirty="0"/>
              <a:t>Director, Inspector General</a:t>
            </a:r>
            <a:r>
              <a:rPr lang="en-US" dirty="0"/>
              <a:t>—</a:t>
            </a:r>
            <a:r>
              <a:rPr lang="en-US" b="1" dirty="0"/>
              <a:t>Mr. William Rigby</a:t>
            </a:r>
          </a:p>
          <a:p>
            <a:pPr defTabSz="1431140" fontAlgn="t">
              <a:defRPr/>
            </a:pPr>
            <a:r>
              <a:rPr lang="en-US" dirty="0"/>
              <a:t>Director, Installation Management—</a:t>
            </a:r>
            <a:r>
              <a:rPr lang="en-US" b="1" dirty="0"/>
              <a:t>Mr</a:t>
            </a:r>
            <a:r>
              <a:rPr lang="en-US" dirty="0"/>
              <a:t>. </a:t>
            </a:r>
            <a:r>
              <a:rPr lang="en-US" b="1" dirty="0"/>
              <a:t>Ian M. Kelly</a:t>
            </a:r>
          </a:p>
          <a:p>
            <a:pPr defTabSz="1431140" fontAlgn="t">
              <a:defRPr/>
            </a:pPr>
            <a:r>
              <a:rPr lang="en-US" dirty="0"/>
              <a:t>Command Chaplain—</a:t>
            </a:r>
            <a:r>
              <a:rPr lang="en-US" b="1" dirty="0"/>
              <a:t>Chaplain (COL) Thomas A. Brooks , USA</a:t>
            </a:r>
          </a:p>
          <a:p>
            <a:pPr defTabSz="1431140" fontAlgn="t">
              <a:defRPr/>
            </a:pPr>
            <a:r>
              <a:rPr lang="es-ES" dirty="0"/>
              <a:t>Director, </a:t>
            </a:r>
            <a:r>
              <a:rPr lang="es-ES" dirty="0" err="1"/>
              <a:t>Intelligence</a:t>
            </a:r>
            <a:r>
              <a:rPr lang="en-US" dirty="0"/>
              <a:t>—</a:t>
            </a:r>
            <a:r>
              <a:rPr lang="en-US" b="1" dirty="0"/>
              <a:t>Mr. Adrain Clay</a:t>
            </a:r>
          </a:p>
          <a:p>
            <a:pPr defTabSz="1431140" fontAlgn="t">
              <a:defRPr/>
            </a:pPr>
            <a:r>
              <a:rPr lang="es-ES" dirty="0"/>
              <a:t>Director, Legislative Affairs</a:t>
            </a:r>
            <a:r>
              <a:rPr lang="en-US" dirty="0"/>
              <a:t>—</a:t>
            </a:r>
            <a:r>
              <a:rPr lang="en-US" b="1" dirty="0">
                <a:solidFill>
                  <a:prstClr val="black"/>
                </a:solidFill>
                <a:latin typeface="Arial" charset="0"/>
              </a:rPr>
              <a:t>Mr. Michael L. Johnson</a:t>
            </a:r>
            <a:r>
              <a:rPr lang="en-US" dirty="0">
                <a:solidFill>
                  <a:prstClr val="black"/>
                </a:solidFill>
                <a:latin typeface="Arial" charset="0"/>
              </a:rPr>
              <a:t>.</a:t>
            </a:r>
          </a:p>
          <a:p>
            <a:pPr defTabSz="1431140" fontAlgn="t">
              <a:defRPr/>
            </a:pPr>
            <a:r>
              <a:rPr lang="es-ES" dirty="0"/>
              <a:t>Director, Public Affairs</a:t>
            </a:r>
            <a:r>
              <a:rPr lang="en-US" dirty="0"/>
              <a:t>—</a:t>
            </a:r>
            <a:r>
              <a:rPr lang="en-US" b="1" dirty="0"/>
              <a:t>Mr. Joseph Yoswa</a:t>
            </a:r>
          </a:p>
          <a:p>
            <a:pPr defTabSz="1431140" fontAlgn="t">
              <a:defRPr/>
            </a:pPr>
            <a:r>
              <a:rPr lang="es-ES" dirty="0"/>
              <a:t>Director, </a:t>
            </a:r>
            <a:r>
              <a:rPr lang="es-ES" dirty="0" err="1"/>
              <a:t>Equal</a:t>
            </a:r>
            <a:r>
              <a:rPr lang="es-ES" dirty="0"/>
              <a:t> </a:t>
            </a:r>
            <a:r>
              <a:rPr lang="es-ES" dirty="0" err="1"/>
              <a:t>Employment</a:t>
            </a:r>
            <a:r>
              <a:rPr lang="es-ES" dirty="0"/>
              <a:t> </a:t>
            </a:r>
            <a:r>
              <a:rPr lang="es-ES" dirty="0" err="1"/>
              <a:t>Opportunity</a:t>
            </a:r>
            <a:r>
              <a:rPr lang="en-US" dirty="0"/>
              <a:t>—</a:t>
            </a:r>
            <a:r>
              <a:rPr lang="en-US" b="1" dirty="0"/>
              <a:t>Ms. Janice Samuel</a:t>
            </a:r>
          </a:p>
          <a:p>
            <a:pPr defTabSz="1431140" fontAlgn="t">
              <a:defRPr/>
            </a:pPr>
            <a:r>
              <a:rPr lang="en-US" dirty="0"/>
              <a:t>Acting Director, Transformation—</a:t>
            </a:r>
            <a:r>
              <a:rPr lang="en-US" b="1" dirty="0"/>
              <a:t>Mr. David J. Opatz</a:t>
            </a:r>
          </a:p>
          <a:p>
            <a:pPr defTabSz="1431140" fontAlgn="t">
              <a:defRPr/>
            </a:pPr>
            <a:endParaRPr lang="en-US" b="1" dirty="0"/>
          </a:p>
          <a:p>
            <a:pPr defTabSz="1431140" fontAlgn="t">
              <a:defRPr/>
            </a:pPr>
            <a:r>
              <a:rPr lang="en-US" dirty="0"/>
              <a:t>As of June 2025</a:t>
            </a:r>
          </a:p>
          <a:p>
            <a:endParaRPr lang="en-US" baseline="-25000"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12</a:t>
            </a:fld>
            <a:endParaRPr lang="en-US"/>
          </a:p>
        </p:txBody>
      </p:sp>
    </p:spTree>
    <p:extLst>
      <p:ext uri="{BB962C8B-B14F-4D97-AF65-F5344CB8AC3E}">
        <p14:creationId xmlns:p14="http://schemas.microsoft.com/office/powerpoint/2010/main" val="2448241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rPr>
              <a:t>DLA Troop Support provides U.S. service members with food, clothing, textiles, construction supplies and equipment, medicines, and medical equipment. They also support other federal agencies, and humanitarian and disaster relief efforts around the world.</a:t>
            </a:r>
          </a:p>
          <a:p>
            <a:endParaRPr lang="en-US" baseline="0" dirty="0">
              <a:latin typeface="+mn-lt"/>
            </a:endParaRPr>
          </a:p>
          <a:p>
            <a:pPr defTabSz="969791" eaLnBrk="0" fontAlgn="base" hangingPunct="0">
              <a:defRPr/>
            </a:pPr>
            <a:r>
              <a:rPr lang="en-US" baseline="0" dirty="0">
                <a:latin typeface="+mn-lt"/>
              </a:rPr>
              <a:t>The Subsistence supply chain provides food support for the military all over the world. This supply chain serves as the key link between the Armed Forces and the U.S. food industry. It also provides support to other federal agencies, the Veterans Administration, Public Health Service hospitals, the USDA's National School Lunch Program, and the District of Columbia School District.</a:t>
            </a:r>
          </a:p>
          <a:p>
            <a:endParaRPr lang="en-US" altLang="en-US" b="1" baseline="0" dirty="0">
              <a:latin typeface="+mn-lt"/>
            </a:endParaRPr>
          </a:p>
          <a:p>
            <a:r>
              <a:rPr lang="en-US" baseline="0" dirty="0">
                <a:latin typeface="+mn-lt"/>
              </a:rPr>
              <a:t>The Clothing and Textiles supply chain provides clothing, textiles, and equipment to U.S. service members, other federal agencies, and partner nations. C&amp;T procures more than 8,000 different items from uniforms, footwear, and undergarments to ecclesiastical items, individual equipment, flags and tents.</a:t>
            </a:r>
          </a:p>
          <a:p>
            <a:endParaRPr lang="en-US" baseline="0" dirty="0">
              <a:latin typeface="+mn-lt"/>
            </a:endParaRPr>
          </a:p>
          <a:p>
            <a:r>
              <a:rPr lang="en-US" baseline="0" dirty="0">
                <a:latin typeface="+mn-lt"/>
              </a:rPr>
              <a:t>The Construction and Equipment supply chain supplies items for force protection, safety and rescue, fire and emergencies, storage, HVAC, plumbing, heavy equipment, metals and lumber, as well as marine life saving and diving equipment, imaging and telecommunication devices, targets for training, and automated data processing equipment and supplies.  </a:t>
            </a:r>
          </a:p>
          <a:p>
            <a:endParaRPr lang="en-US" baseline="0" dirty="0">
              <a:latin typeface="+mn-lt"/>
            </a:endParaRPr>
          </a:p>
          <a:p>
            <a:r>
              <a:rPr lang="en-US" baseline="0" dirty="0">
                <a:latin typeface="+mn-lt"/>
              </a:rPr>
              <a:t>The Medical supply chain provides medical products and services needed every day for every crisis around the world. Support includes surgical items, preventive vaccines, field hospital equipment as well as medical supplies for animals.</a:t>
            </a:r>
          </a:p>
          <a:p>
            <a:endParaRPr lang="en-US" baseline="0" dirty="0">
              <a:latin typeface="+mn-lt"/>
            </a:endParaRPr>
          </a:p>
          <a:p>
            <a:r>
              <a:rPr lang="en-US" baseline="0" dirty="0">
                <a:latin typeface="+mn-lt"/>
              </a:rPr>
              <a:t>As of June 2022</a:t>
            </a:r>
            <a:endParaRPr lang="en-US" b="1" baseline="0" dirty="0">
              <a:latin typeface="+mn-lt"/>
            </a:endParaRPr>
          </a:p>
          <a:p>
            <a:endParaRPr lang="en-US" dirty="0"/>
          </a:p>
          <a:p>
            <a:endParaRPr lang="en-US" sz="800" dirty="0"/>
          </a:p>
          <a:p>
            <a:endParaRPr lang="en-US" altLang="en-US" sz="800" dirty="0">
              <a:latin typeface="Arial" pitchFamily="34" charset="0"/>
            </a:endParaRPr>
          </a:p>
          <a:p>
            <a:pPr algn="r"/>
            <a:endParaRPr lang="en-US" altLang="en-US" sz="1600" dirty="0">
              <a:latin typeface="Arial" pitchFamily="34" charset="0"/>
            </a:endParaRPr>
          </a:p>
          <a:p>
            <a:pPr algn="r"/>
            <a:endParaRPr lang="en-US" altLang="en-US" sz="2400" dirty="0">
              <a:latin typeface="Arial" pitchFamily="34" charset="0"/>
            </a:endParaRPr>
          </a:p>
          <a:p>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13</a:t>
            </a:fld>
            <a:endParaRPr lang="en-US"/>
          </a:p>
        </p:txBody>
      </p:sp>
    </p:spTree>
    <p:extLst>
      <p:ext uri="{BB962C8B-B14F-4D97-AF65-F5344CB8AC3E}">
        <p14:creationId xmlns:p14="http://schemas.microsoft.com/office/powerpoint/2010/main" val="3428535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445" indent="-178445"/>
            <a:r>
              <a:rPr lang="en-US" dirty="0">
                <a:effectLst/>
                <a:latin typeface="+mn-lt"/>
                <a:ea typeface="Calibri" panose="020F0502020204030204" pitchFamily="34" charset="0"/>
              </a:rPr>
              <a:t>DLA Aviation employs more than </a:t>
            </a:r>
            <a:r>
              <a:rPr lang="en-US" b="1" dirty="0">
                <a:effectLst/>
                <a:latin typeface="+mn-lt"/>
                <a:ea typeface="Calibri" panose="020F0502020204030204" pitchFamily="34" charset="0"/>
              </a:rPr>
              <a:t>4,000 civilian and military personnel in 18 locations </a:t>
            </a:r>
            <a:r>
              <a:rPr lang="en-US" dirty="0">
                <a:effectLst/>
                <a:latin typeface="+mn-lt"/>
                <a:ea typeface="Calibri" panose="020F0502020204030204" pitchFamily="34" charset="0"/>
              </a:rPr>
              <a:t>across the United States. We provide aviation weapons systems and environmental logistics support to the defense aviation community and other governmental customers. DLA Aviation supports more than </a:t>
            </a:r>
            <a:r>
              <a:rPr lang="en-US" b="1" dirty="0">
                <a:effectLst/>
                <a:latin typeface="+mn-lt"/>
                <a:ea typeface="Calibri" panose="020F0502020204030204" pitchFamily="34" charset="0"/>
              </a:rPr>
              <a:t>13,500 joint aircraft, 450 intercontinental ballistic missiles, and host of other weapons systems, </a:t>
            </a:r>
            <a:r>
              <a:rPr lang="en-US" dirty="0">
                <a:effectLst/>
                <a:latin typeface="+mn-lt"/>
                <a:ea typeface="Calibri" panose="020F0502020204030204" pitchFamily="34" charset="0"/>
              </a:rPr>
              <a:t>and is the U.S. military’s integrated material manager for more than 1.7 million national stock number items, industrial retail supply and depot-level reparable acquisitions.</a:t>
            </a:r>
          </a:p>
          <a:p>
            <a:pPr marL="178445" indent="-178445" defTabSz="951708">
              <a:defRPr/>
            </a:pPr>
            <a:r>
              <a:rPr lang="en-US" dirty="0">
                <a:solidFill>
                  <a:prstClr val="black"/>
                </a:solidFill>
              </a:rPr>
              <a:t>A proven performer, </a:t>
            </a:r>
            <a:r>
              <a:rPr lang="en-US" b="1" dirty="0">
                <a:solidFill>
                  <a:prstClr val="black"/>
                </a:solidFill>
              </a:rPr>
              <a:t>DLA Aviation had $4,943 billion in sales during fiscal year 2021, processed 3.9 million customer orders during the year; </a:t>
            </a:r>
            <a:r>
              <a:rPr lang="en-US" dirty="0">
                <a:solidFill>
                  <a:prstClr val="black"/>
                </a:solidFill>
              </a:rPr>
              <a:t>and conducted business with more than </a:t>
            </a:r>
            <a:r>
              <a:rPr lang="en-US" b="1" dirty="0">
                <a:solidFill>
                  <a:prstClr val="black"/>
                </a:solidFill>
              </a:rPr>
              <a:t>3,400 suppliers as part of its support to its 12,287 customers.</a:t>
            </a:r>
          </a:p>
          <a:p>
            <a:pPr marL="178445" indent="-178445" defTabSz="951708">
              <a:defRPr/>
            </a:pPr>
            <a:r>
              <a:rPr lang="en-US" dirty="0">
                <a:solidFill>
                  <a:prstClr val="black"/>
                </a:solidFill>
              </a:rPr>
              <a:t>DLA Aviation’s primary mission is to support the warfighter by providing Aviation repair parts and components to include engine components, airframe structural parts, flight safety equipment, electrical components, lighting, bearings, cables, and other commodity items.</a:t>
            </a:r>
          </a:p>
          <a:p>
            <a:pPr marL="178445" indent="-178445" defTabSz="951708">
              <a:defRPr/>
            </a:pPr>
            <a:r>
              <a:rPr lang="en-US" dirty="0">
                <a:solidFill>
                  <a:prstClr val="black"/>
                </a:solidFill>
              </a:rPr>
              <a:t>DLA Aviation is responsible for supply at six major industrial maintenance, repair, and overhaul facilities, and for storage operations at three. DLA Aviation also operates five depot-level reparable procurement organizations.</a:t>
            </a:r>
          </a:p>
          <a:p>
            <a:pPr marL="178445" indent="-178445" defTabSz="951708">
              <a:defRPr/>
            </a:pPr>
            <a:r>
              <a:rPr lang="en-US" dirty="0">
                <a:solidFill>
                  <a:prstClr val="black"/>
                </a:solidFill>
              </a:rPr>
              <a:t>DLA Aviation delivers unique customer support capabilities through its Industrial Plant Equipment Services and Mapping Customer Operations Divisions. IPES operates the only industrial plant equipment management facility and maintenance depot in the federal government dedicated to procuring, rebuilding, retrofitting, and repairing metalworking machinery for the Department of Defense and other federal agencies. Mapping Customer Operations provide exceptional supply and demand chain support by providing aeronautical, digital, hydrographic, and topographic maps to geospatial intelligence customers.</a:t>
            </a:r>
          </a:p>
          <a:p>
            <a:pPr marL="178445" indent="-178445" defTabSz="951708">
              <a:defRPr/>
            </a:pPr>
            <a:r>
              <a:rPr lang="en-US" dirty="0">
                <a:solidFill>
                  <a:prstClr val="black"/>
                </a:solidFill>
              </a:rPr>
              <a:t>DLA Aviation plays a pivotal role in supporting our soldiers, Marines, sailors, airmen, and other customers by providing targeted solutions and full-spectrum logistics support. </a:t>
            </a:r>
          </a:p>
          <a:p>
            <a:pPr marL="178445" indent="-178445" defTabSz="951708">
              <a:defRPr/>
            </a:pPr>
            <a:r>
              <a:rPr lang="en-US" dirty="0">
                <a:solidFill>
                  <a:prstClr val="black"/>
                </a:solidFill>
              </a:rPr>
              <a:t>DLA Aviation also provides some unique services to warfighters and other customers such as FEMA, Department of the Interior, etc. </a:t>
            </a:r>
          </a:p>
          <a:p>
            <a:pPr marL="178445" indent="-178445" defTabSz="951708">
              <a:defRPr/>
            </a:pPr>
            <a:r>
              <a:rPr lang="en-US" dirty="0">
                <a:solidFill>
                  <a:prstClr val="black"/>
                </a:solidFill>
              </a:rPr>
              <a:t>These unique services include:</a:t>
            </a:r>
          </a:p>
          <a:p>
            <a:pPr marL="654298" lvl="1" indent="-178445" defTabSz="951708">
              <a:buFont typeface="Courier New" panose="02070309020205020404" pitchFamily="49" charset="0"/>
              <a:buChar char="­"/>
              <a:defRPr/>
            </a:pPr>
            <a:r>
              <a:rPr lang="en-US" dirty="0">
                <a:solidFill>
                  <a:prstClr val="black"/>
                </a:solidFill>
              </a:rPr>
              <a:t>The DLA HAZMIN and Green Products team under the Aviation Supply Chain’s Engineering Directorate has the mission to support DOD’s Sustainability Policy by helping DLA’s military customers to “Buy Green.” The team provides technical assistance and logistics guidance to its military service customers with respect to Pollution Prevention Programs, Green Products, and overall sustainability issues. </a:t>
            </a:r>
          </a:p>
          <a:p>
            <a:pPr marL="654298" lvl="1" indent="-178445" defTabSz="951708">
              <a:buFont typeface="Courier New" panose="02070309020205020404" pitchFamily="49" charset="0"/>
              <a:buChar char="­"/>
              <a:defRPr/>
            </a:pPr>
            <a:r>
              <a:rPr lang="en-US" dirty="0">
                <a:solidFill>
                  <a:prstClr val="black"/>
                </a:solidFill>
              </a:rPr>
              <a:t>Examples include: Recycled content products, Less toxic and low VOC products, Energy and water-conserving products, Bio-based products, and alternatives to hazardous items such as lead, mercury and cadmium. </a:t>
            </a:r>
          </a:p>
          <a:p>
            <a:pPr marL="654298" lvl="1" indent="-178445" defTabSz="951708">
              <a:buFont typeface="Courier New" panose="02070309020205020404" pitchFamily="49" charset="0"/>
              <a:buChar char="­"/>
              <a:defRPr/>
            </a:pPr>
            <a:r>
              <a:rPr lang="en-US" dirty="0">
                <a:solidFill>
                  <a:prstClr val="black"/>
                </a:solidFill>
              </a:rPr>
              <a:t>The ODS Reserve is DOD's central manager for the turn-in, storage, reclamation and issuance of mission-critical ODS for all of the military services and the Coast Guard. The Reserve provides the DOD the capability to recover and centrally receive, reclaim, store and issue ODS.</a:t>
            </a:r>
          </a:p>
          <a:p>
            <a:pPr marL="654298" lvl="1" indent="-178445" defTabSz="951708">
              <a:buFont typeface="Courier New" panose="02070309020205020404" pitchFamily="49" charset="0"/>
              <a:buChar char="­"/>
              <a:defRPr/>
            </a:pPr>
            <a:r>
              <a:rPr lang="en-US" dirty="0">
                <a:solidFill>
                  <a:prstClr val="black"/>
                </a:solidFill>
              </a:rPr>
              <a:t>The Hazardous Materials Information Resource System (HMIRS) is the central repository for information on hazardous materials used by DOD.   HMIRS is an automated system containing Safety Data Sheets (SDS) information and item-specific value-added data such as transportation, logistics, and disposal procedures and OSHA-compliant hazardous warning label information. HAZMAT HELPLINE provides technical assistance on day-to-day regulated materials issues via a helpline through web, e-mail, or telephone in the areas of Environment, Occupational Safety &amp; Health, Transportation, Packaging, Storage-Handling, Pollution Prevention, and Logistics.</a:t>
            </a:r>
          </a:p>
          <a:p>
            <a:endParaRPr lang="en-US" dirty="0">
              <a:latin typeface="+mn-lt"/>
            </a:endParaRPr>
          </a:p>
          <a:p>
            <a:r>
              <a:rPr lang="en-US" dirty="0">
                <a:latin typeface="+mn-lt"/>
              </a:rPr>
              <a:t>As of July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14</a:t>
            </a:fld>
            <a:endParaRPr lang="en-US"/>
          </a:p>
        </p:txBody>
      </p:sp>
    </p:spTree>
    <p:extLst>
      <p:ext uri="{BB962C8B-B14F-4D97-AF65-F5344CB8AC3E}">
        <p14:creationId xmlns:p14="http://schemas.microsoft.com/office/powerpoint/2010/main" val="2693505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rPr>
              <a:t>Throughout the world, DLA Land and Maritime is known to more than </a:t>
            </a:r>
            <a:r>
              <a:rPr lang="en-US" altLang="en-US" b="1" dirty="0">
                <a:latin typeface="Arial" pitchFamily="34" charset="0"/>
              </a:rPr>
              <a:t>25,000</a:t>
            </a:r>
            <a:r>
              <a:rPr lang="en-US" altLang="en-US" dirty="0">
                <a:latin typeface="Arial" pitchFamily="34" charset="0"/>
              </a:rPr>
              <a:t> military and civilian customers and 10,000 contractors, as one of the largest suppliers of weapons systems spare parts. </a:t>
            </a:r>
          </a:p>
          <a:p>
            <a:endParaRPr lang="en-US" altLang="en-US" dirty="0">
              <a:latin typeface="Arial" pitchFamily="34" charset="0"/>
            </a:endParaRPr>
          </a:p>
          <a:p>
            <a:r>
              <a:rPr lang="en-US" altLang="en-US" dirty="0">
                <a:latin typeface="Arial" pitchFamily="34" charset="0"/>
              </a:rPr>
              <a:t>DLA Land and Maritime manages 2 million items, awards more than 322,000 contracts annually, supports nearly 1,800 weapons systems, and handles more than 9 million orders annually, with annual sales topping $4 billion.</a:t>
            </a:r>
          </a:p>
          <a:p>
            <a:endParaRPr lang="en-US" altLang="en-US" dirty="0">
              <a:latin typeface="Arial" pitchFamily="34" charset="0"/>
            </a:endParaRPr>
          </a:p>
          <a:p>
            <a:r>
              <a:rPr lang="en-US" altLang="en-US" dirty="0">
                <a:latin typeface="Arial" pitchFamily="34" charset="0"/>
              </a:rPr>
              <a:t>Land and Maritime was the first inventory control point in DLA to develop a weapons systems approach toward materiel management. Weapons systems management is now standard procedure in DLA, and Land and Maritime is the lead ICP for land, maritime and missile weapons systems. </a:t>
            </a:r>
          </a:p>
          <a:p>
            <a:endParaRPr lang="en-US" altLang="en-US" dirty="0">
              <a:latin typeface="Arial" pitchFamily="34" charset="0"/>
            </a:endParaRPr>
          </a:p>
          <a:p>
            <a:r>
              <a:rPr lang="en-US" altLang="en-US" dirty="0">
                <a:latin typeface="Arial" pitchFamily="34" charset="0"/>
              </a:rPr>
              <a:t>Today, having transformed from being a wholesaler to an end-to-end supply chain manager, DLA Land and Maritime's state-of-the-art systems connect business processes from the supplier to the customer through the Land and Maritime supply and demand chains.</a:t>
            </a:r>
          </a:p>
          <a:p>
            <a:endParaRPr lang="en-US" altLang="en-US" dirty="0">
              <a:latin typeface="Arial" charset="0"/>
            </a:endParaRPr>
          </a:p>
          <a:p>
            <a:r>
              <a:rPr lang="en-US" altLang="en-US" dirty="0">
                <a:latin typeface="Arial" charset="0"/>
              </a:rPr>
              <a:t>As of June 2022</a:t>
            </a:r>
            <a:endParaRPr lang="en-US" altLang="en-US" dirty="0">
              <a:latin typeface="Arial" pitchFamily="34" charset="0"/>
            </a:endParaRPr>
          </a:p>
          <a:p>
            <a:pPr eaLnBrk="1" hangingPunct="1">
              <a:spcBef>
                <a:spcPct val="0"/>
              </a:spcBef>
            </a:pPr>
            <a:endParaRPr lang="en-US" altLang="en-US" sz="800" dirty="0">
              <a:latin typeface="Arial" pitchFamily="34" charset="0"/>
            </a:endParaRPr>
          </a:p>
          <a:p>
            <a:pPr algn="r" eaLnBrk="1" hangingPunct="1">
              <a:spcBef>
                <a:spcPct val="0"/>
              </a:spcBef>
            </a:pPr>
            <a:endParaRPr lang="en-US" altLang="en-US" sz="1600" dirty="0">
              <a:latin typeface="Arial" pitchFamily="34" charset="0"/>
            </a:endParaRPr>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15</a:t>
            </a:fld>
            <a:endParaRPr lang="en-US"/>
          </a:p>
        </p:txBody>
      </p:sp>
    </p:spTree>
    <p:extLst>
      <p:ext uri="{BB962C8B-B14F-4D97-AF65-F5344CB8AC3E}">
        <p14:creationId xmlns:p14="http://schemas.microsoft.com/office/powerpoint/2010/main" val="244331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pPr>
            <a:r>
              <a:rPr lang="en-US" dirty="0">
                <a:cs typeface="Arial" panose="020B0604020202020204" pitchFamily="34" charset="0"/>
              </a:rPr>
              <a:t>DLA Energy provides energy to the military services, the Department of Defense and other federal agencies at more than 4,000 locations worldwide. </a:t>
            </a:r>
            <a:r>
              <a:rPr lang="en-US" b="1" dirty="0">
                <a:cs typeface="Arial" panose="020B0604020202020204" pitchFamily="34" charset="0"/>
              </a:rPr>
              <a:t>In fiscal year 2021</a:t>
            </a:r>
            <a:r>
              <a:rPr lang="en-US" dirty="0">
                <a:cs typeface="Arial" panose="020B0604020202020204" pitchFamily="34" charset="0"/>
              </a:rPr>
              <a:t>, DLA Energy recorded approximately $</a:t>
            </a:r>
            <a:r>
              <a:rPr lang="en-US" b="1" dirty="0">
                <a:cs typeface="Arial" panose="020B0604020202020204" pitchFamily="34" charset="0"/>
              </a:rPr>
              <a:t>8.8 billion in sales and issued a total of 3.7 billion gallons of fuel</a:t>
            </a:r>
            <a:r>
              <a:rPr lang="en-US" dirty="0">
                <a:cs typeface="Arial" panose="020B0604020202020204" pitchFamily="34" charset="0"/>
              </a:rPr>
              <a:t>. In addition, $740M in Whole-of-Government support, $872.8M sold via Fuel Card Program.</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procures petroleum products – jet fuels, aviation and automotive gasoline, heating oil and lubricants.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In addition to providing extensive contracting and technical support for the privatization of installation utility systems, including electric, natural gas, water and wastewater systems, DLA Energy performs the centralized contract administration function for the utility service contracts, which can last up to 50 years.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supports commodities and services including coal, natural gas, electricity, renewable energy, energy savings performance contracts and long term renewable energy project development.</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Aerospace Energy manages the worldwide acquisition of missile and rocket fuels, propellants for systems to include satellites and aerostats, as well as aviator’s breathing oxygen and other bulk industrial gases.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As of June 2022</a:t>
            </a:r>
            <a:endParaRPr lang="en-US" b="1" dirty="0">
              <a:cs typeface="Arial" panose="020B0604020202020204" pitchFamily="34" charset="0"/>
            </a:endParaRPr>
          </a:p>
          <a:p>
            <a:pPr>
              <a:spcBef>
                <a:spcPts val="0"/>
              </a:spcBef>
            </a:pPr>
            <a:endParaRPr lang="en-US" dirty="0"/>
          </a:p>
          <a:p>
            <a:pPr eaLnBrk="1" hangingPunct="1">
              <a:spcBef>
                <a:spcPct val="0"/>
              </a:spcBef>
            </a:pPr>
            <a:endParaRPr lang="en-US" altLang="en-US" dirty="0"/>
          </a:p>
          <a:p>
            <a:pPr algn="r" eaLnBrk="1" hangingPunct="1">
              <a:spcBef>
                <a:spcPct val="0"/>
              </a:spcBef>
            </a:pPr>
            <a:endParaRPr lang="en-US" altLang="en-US" dirty="0"/>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16</a:t>
            </a:fld>
            <a:endParaRPr lang="en-US"/>
          </a:p>
        </p:txBody>
      </p:sp>
    </p:spTree>
    <p:extLst>
      <p:ext uri="{BB962C8B-B14F-4D97-AF65-F5344CB8AC3E}">
        <p14:creationId xmlns:p14="http://schemas.microsoft.com/office/powerpoint/2010/main" val="2927696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DLA Distribution employs almost 10,000 people and has more than 50 locations worldwide. Those locations include distribution centers, an expeditionary team that serves as a mobile distribution center, consolidation and containerization points, theater consolidation and shipping points, materiel processing centers, recruit training centers and meals ready to eat storage sites.</a:t>
            </a:r>
          </a:p>
          <a:p>
            <a:r>
              <a:rPr lang="en-US" dirty="0"/>
              <a:t> </a:t>
            </a:r>
          </a:p>
          <a:p>
            <a:r>
              <a:rPr lang="en-US" dirty="0"/>
              <a:t>DLA Distribution supply centers manage materiel and offer services including storage, distribution, custom kitting, specialized packaging as well as transportation support and technology development—all aimed at increasing warfighter readiness. The centers and sites have more than 2.5 million item numbers in stock worth more than $138 billion.</a:t>
            </a:r>
          </a:p>
          <a:p>
            <a:endParaRPr lang="en-US" dirty="0"/>
          </a:p>
          <a:p>
            <a:r>
              <a:rPr lang="en-US" dirty="0"/>
              <a:t>In fiscal year 2021, DLA Distribution had more than 17.4 million global transactions.</a:t>
            </a:r>
          </a:p>
          <a:p>
            <a:pPr>
              <a:spcBef>
                <a:spcPct val="0"/>
              </a:spcBef>
            </a:pPr>
            <a:endParaRPr lang="en-US" altLang="en-US" dirty="0"/>
          </a:p>
          <a:p>
            <a:pPr defTabSz="951708">
              <a:spcBef>
                <a:spcPct val="0"/>
              </a:spcBef>
            </a:pPr>
            <a:r>
              <a:rPr lang="en-US" dirty="0">
                <a:cs typeface="Arial" panose="020B0604020202020204" pitchFamily="34" charset="0"/>
              </a:rPr>
              <a:t>As of June 2022</a:t>
            </a:r>
            <a:endParaRPr lang="en-US" b="1" dirty="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17</a:t>
            </a:fld>
            <a:endParaRPr lang="en-US"/>
          </a:p>
        </p:txBody>
      </p:sp>
    </p:spTree>
    <p:extLst>
      <p:ext uri="{BB962C8B-B14F-4D97-AF65-F5344CB8AC3E}">
        <p14:creationId xmlns:p14="http://schemas.microsoft.com/office/powerpoint/2010/main" val="3836810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DLA Disposition Services plays a large role in the reuse or disposal of materiel no longer required by military forces, both usable items and scrap.  DLA Disposition Services sites are on military installations at home and abroad.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The activity accepts excess usable items from military units and facilitates its reuse by other military units, transfers appropriate materiel to other federal agencies or donates it to state and local governments.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Under special programs, schools across the country can acquire excess computers and other IT technology for free. Working with the U.S. Forest Service, Disposition Services provides free vehicles and equipment to firefighters. The congressionally established Law Enforcement Support Office program provides certain types of equipment to law enforcement agencies when approved by their states and local governing authorities.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Excess items also support disaster relief, humanitarian missions, foreign military sales, and homeless veterans programs operated by VA medical centers.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Some excess items are sold to the public after all eligible recipients have passed on them. The sales revenue helps offset the overall cost of military logistics.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To provide direct operational support, it also maintains a contingency response capability using trained and tested teams of civilians and military personnel. Their mission is to provide property disposal under austere conditions using prepositioned equipment sets.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The activity also helps military units achieve environmental stewardship by taking care of their hazardous waste. Under the oversight of DLA environmental specialists, qualified and licensed contractors pick up the hazardous waste from military bases and transport and dispose of it in a compliant manner.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As of June 2022</a:t>
            </a:r>
          </a:p>
          <a:p>
            <a:r>
              <a:rPr lang="en-US" dirty="0">
                <a:latin typeface="Arial" panose="020B0604020202020204" pitchFamily="34" charset="0"/>
                <a:cs typeface="Arial" panose="020B0604020202020204" pitchFamily="34" charset="0"/>
              </a:rPr>
              <a:t> </a:t>
            </a: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18</a:t>
            </a:fld>
            <a:endParaRPr lang="en-US"/>
          </a:p>
        </p:txBody>
      </p:sp>
    </p:spTree>
    <p:extLst>
      <p:ext uri="{BB962C8B-B14F-4D97-AF65-F5344CB8AC3E}">
        <p14:creationId xmlns:p14="http://schemas.microsoft.com/office/powerpoint/2010/main" val="2953731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mn-lt"/>
              </a:rPr>
              <a:t>We are structured to support the warfighter across the world.</a:t>
            </a:r>
          </a:p>
          <a:p>
            <a:pPr>
              <a:defRPr/>
            </a:pPr>
            <a:endParaRPr lang="en-US" dirty="0">
              <a:latin typeface="+mn-lt"/>
            </a:endParaRPr>
          </a:p>
          <a:p>
            <a:pPr>
              <a:defRPr/>
            </a:pPr>
            <a:r>
              <a:rPr lang="en-US" dirty="0">
                <a:latin typeface="+mn-lt"/>
              </a:rPr>
              <a:t>To provide a single face to customers in U.S. European, Africa, Central, Special Operations and Indo-Pacific Commands, and improve the alignment and authorities of the DLA regional commanders, we’ve postured our major subordinate commands under a single regional commander. This arrangement streamlines our customers’ interaction and provides unified and responsive support in the theater of operations.</a:t>
            </a:r>
          </a:p>
          <a:p>
            <a:pPr>
              <a:defRPr/>
            </a:pPr>
            <a:endParaRPr lang="en-US" dirty="0">
              <a:latin typeface="+mn-lt"/>
            </a:endParaRPr>
          </a:p>
          <a:p>
            <a:pPr>
              <a:defRPr/>
            </a:pPr>
            <a:r>
              <a:rPr lang="en-US" dirty="0">
                <a:latin typeface="+mn-lt"/>
              </a:rPr>
              <a:t>DLA Europe &amp; Africa, DLA CENTCOM &amp; SOCOM and DLA Indo-Pacific each provide a single DLA interface/focal point to the geographic combatant commanders, integrating DLA support throughout the areas of responsibility.    </a:t>
            </a:r>
          </a:p>
          <a:p>
            <a:pPr>
              <a:defRPr/>
            </a:pPr>
            <a:endParaRPr lang="en-US" dirty="0">
              <a:latin typeface="+mn-lt"/>
            </a:endParaRPr>
          </a:p>
          <a:p>
            <a:pPr>
              <a:defRPr/>
            </a:pPr>
            <a:r>
              <a:rPr lang="en-US" dirty="0">
                <a:latin typeface="+mn-lt"/>
              </a:rPr>
              <a:t>We support the other combatant commands through liaisons that are collocated and interface with:</a:t>
            </a:r>
          </a:p>
          <a:p>
            <a:pPr>
              <a:defRPr/>
            </a:pPr>
            <a:r>
              <a:rPr lang="en-US" dirty="0">
                <a:latin typeface="+mn-lt"/>
                <a:cs typeface="Arial" panose="020B0604020202020204" pitchFamily="34" charset="0"/>
              </a:rPr>
              <a:t>– </a:t>
            </a:r>
            <a:r>
              <a:rPr lang="en-US" dirty="0">
                <a:latin typeface="+mn-lt"/>
              </a:rPr>
              <a:t>U.S. Northern Command (USNORTHCOM) in Colorado Springs, Colorado (Peterson Air Force Base)</a:t>
            </a:r>
          </a:p>
          <a:p>
            <a:pPr>
              <a:defRPr/>
            </a:pPr>
            <a:r>
              <a:rPr lang="en-US" dirty="0">
                <a:latin typeface="+mn-lt"/>
                <a:cs typeface="Arial" panose="020B0604020202020204" pitchFamily="34" charset="0"/>
              </a:rPr>
              <a:t>– </a:t>
            </a:r>
            <a:r>
              <a:rPr lang="en-US" dirty="0">
                <a:latin typeface="+mn-lt"/>
              </a:rPr>
              <a:t>U.S. Southern Command (USSOUTHCOM) in Miami, Florida</a:t>
            </a:r>
          </a:p>
          <a:p>
            <a:pPr>
              <a:defRPr/>
            </a:pPr>
            <a:r>
              <a:rPr lang="en-US" dirty="0">
                <a:latin typeface="+mn-lt"/>
                <a:cs typeface="Arial" panose="020B0604020202020204" pitchFamily="34" charset="0"/>
              </a:rPr>
              <a:t>– U.S. Strategic Command (USSTRATCOM) in Omaha, Nebraska (Offutt Air Force Base)</a:t>
            </a:r>
          </a:p>
          <a:p>
            <a:pPr>
              <a:defRPr/>
            </a:pPr>
            <a:r>
              <a:rPr lang="en-US" dirty="0">
                <a:latin typeface="+mn-lt"/>
                <a:cs typeface="Arial" panose="020B0604020202020204" pitchFamily="34" charset="0"/>
              </a:rPr>
              <a:t>– U.S. Transportation Command (USTRANSCOM) (Scott Air Force Base)</a:t>
            </a:r>
          </a:p>
          <a:p>
            <a:pPr marL="175520" indent="-175520">
              <a:defRPr/>
            </a:pPr>
            <a:endParaRPr lang="en-US" dirty="0">
              <a:latin typeface="+mn-lt"/>
              <a:cs typeface="Arial" panose="020B0604020202020204" pitchFamily="34" charset="0"/>
            </a:endParaRPr>
          </a:p>
          <a:p>
            <a:pPr defTabSz="951708">
              <a:defRPr/>
            </a:pPr>
            <a:r>
              <a:rPr lang="en-US" dirty="0">
                <a:latin typeface="+mn-lt"/>
                <a:cs typeface="Arial" panose="020B0604020202020204" pitchFamily="34" charset="0"/>
              </a:rPr>
              <a:t>As of June 2022</a:t>
            </a:r>
            <a:endParaRPr lang="en-US" b="1" dirty="0">
              <a:latin typeface="+mn-lt"/>
            </a:endParaRPr>
          </a:p>
          <a:p>
            <a:pPr>
              <a:defRPr/>
            </a:pPr>
            <a:endParaRPr lang="en-US" dirty="0">
              <a:latin typeface="Arial" pitchFamily="34" charset="0"/>
              <a:cs typeface="Arial" pitchFamily="34" charset="0"/>
            </a:endParaRPr>
          </a:p>
          <a:p>
            <a:pPr>
              <a:spcBef>
                <a:spcPct val="0"/>
              </a:spcBef>
            </a:pPr>
            <a:endParaRPr lang="en-US" altLang="en-US" sz="800" dirty="0">
              <a:latin typeface="Arial" pitchFamily="34" charset="0"/>
            </a:endParaRPr>
          </a:p>
          <a:p>
            <a:pPr algn="r" eaLnBrk="1" hangingPunct="1">
              <a:spcBef>
                <a:spcPct val="0"/>
              </a:spcBef>
            </a:pPr>
            <a:endParaRPr lang="en-US" altLang="en-US" sz="1600" dirty="0">
              <a:latin typeface="Arial" pitchFamily="34" charset="0"/>
            </a:endParaRPr>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19</a:t>
            </a:fld>
            <a:endParaRPr lang="en-US"/>
          </a:p>
        </p:txBody>
      </p:sp>
    </p:spTree>
    <p:extLst>
      <p:ext uri="{BB962C8B-B14F-4D97-AF65-F5344CB8AC3E}">
        <p14:creationId xmlns:p14="http://schemas.microsoft.com/office/powerpoint/2010/main" val="301924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a:t>
            </a:fld>
            <a:endParaRPr lang="en-US"/>
          </a:p>
        </p:txBody>
      </p:sp>
    </p:spTree>
    <p:extLst>
      <p:ext uri="{BB962C8B-B14F-4D97-AF65-F5344CB8AC3E}">
        <p14:creationId xmlns:p14="http://schemas.microsoft.com/office/powerpoint/2010/main" val="4076964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Arial" pitchFamily="34" charset="0"/>
              </a:rPr>
              <a:t>These are other services that DLA performs, all necessary in supporting national defense.</a:t>
            </a:r>
          </a:p>
          <a:p>
            <a:pPr>
              <a:defRPr/>
            </a:pPr>
            <a:endParaRPr lang="en-US" dirty="0">
              <a:cs typeface="Arial" pitchFamily="34" charset="0"/>
            </a:endParaRPr>
          </a:p>
          <a:p>
            <a:pPr>
              <a:defRPr/>
            </a:pPr>
            <a:r>
              <a:rPr lang="en-US" dirty="0">
                <a:cs typeface="Arial" pitchFamily="34" charset="0"/>
              </a:rPr>
              <a:t>The Nuclear &amp; Space Enterprise Support Office synchronizes processes and procedures necessary to optimize Nuclear Enterprise (NE) and Space Enterprise (SE) support, sustainment, and modernization efforts. Provides NE/SE customer materiel requirements for Combatant Commands and Military Services. Ensures DLA-managed materiel is not a limiting factor for NE/SE warfighters by intensively managing inventory investment to satisfy customer requirements. NESO functions as DLA's lead organization to the Department of Defense (DOD) and Department of Energy (DOE) Nuclear Enterprise (NE) and the Space Enterprise (SE) by synchronizing DLA policy, planning, resourcing, and procedures supporting United States Navy, United States Air Force, United States Space Force, Joint Chiefs of Staff, and OSD organizations with strategic national, strategic theater, and operational responsibilities supporting the DOD NE and SE. Responsible for analyzing and integrating responsive sustainment and support efforts with external customers, identifying and resolving gaps and shortfalls in NE and SE support, overseeing handling of Nuclear Weapons Related Material, and monitoring the health, capability, and performance of DLA systems supporting the NE and SE. Collaborates with NESO LNOs located with USSTRATCOM, USSPACECOM, USSF, AFGSC, AFNWC and NESO teams across DLA Major Subordinate Commands. Coordinates readiness requirements with DLA's Agency Synchronization Operations Center. Guides strategic engagement and collaboration with internal DLA stakeholders at headquarters and field level. Supports strategic stakeholder engagements with OSD entities, the Joint Staff, Geographic Combatant Commanders, Functional Combatant Commanders, Service Component Commands, Title 10 Service force providers, and other organizations within the DOD NE and SE, to include providing DLA planning support for plans developed in support of the National Military Strategy and the National Security Strategy. Works with officials of the Military Services' Headquarters and their operations and sustainment commands to collaborate on and resolve NE and SE shortfalls.</a:t>
            </a:r>
          </a:p>
          <a:p>
            <a:pPr>
              <a:defRPr/>
            </a:pPr>
            <a:endParaRPr lang="en-US" dirty="0">
              <a:cs typeface="Arial" pitchFamily="34" charset="0"/>
            </a:endParaRPr>
          </a:p>
          <a:p>
            <a:pPr>
              <a:defRPr/>
            </a:pPr>
            <a:r>
              <a:rPr lang="en-US" dirty="0">
                <a:solidFill>
                  <a:srgbClr val="FF0000"/>
                </a:solidFill>
                <a:cs typeface="Arial" pitchFamily="34" charset="0"/>
              </a:rPr>
              <a:t>Strategic Materials falls under DLA Acquisition (J7) and h</a:t>
            </a:r>
            <a:r>
              <a:rPr lang="en-US" dirty="0">
                <a:solidFill>
                  <a:srgbClr val="FF0000"/>
                </a:solidFill>
              </a:rPr>
              <a:t>as the primary mission to plan, facilitate, and acquire services and supplies necessary to support the storage and sale of its strategic and critical materials inventory located in depots throughout the U.S. Examples are: chromium, platinum, germanium, beryllium, titanium and mercury.</a:t>
            </a:r>
          </a:p>
          <a:p>
            <a:pPr>
              <a:defRPr/>
            </a:pPr>
            <a:endParaRPr lang="en-US" dirty="0">
              <a:solidFill>
                <a:srgbClr val="FF0000"/>
              </a:solidFill>
            </a:endParaRPr>
          </a:p>
          <a:p>
            <a:pPr>
              <a:defRPr/>
            </a:pPr>
            <a:r>
              <a:rPr lang="en-US" dirty="0"/>
              <a:t>The J6 provides a variety of services for DLA and DOD to include: </a:t>
            </a:r>
          </a:p>
          <a:p>
            <a:pPr>
              <a:defRPr/>
            </a:pPr>
            <a:endParaRPr lang="en-US" dirty="0"/>
          </a:p>
          <a:p>
            <a:pPr defTabSz="951708" fontAlgn="base">
              <a:defRPr/>
            </a:pPr>
            <a:r>
              <a:rPr lang="en-US" dirty="0"/>
              <a:t>Enterprise IT solutions: Develops and delivers a variety of IT solutions and data services. </a:t>
            </a:r>
          </a:p>
          <a:p>
            <a:pPr>
              <a:defRPr/>
            </a:pPr>
            <a:endParaRPr lang="en-US" dirty="0">
              <a:cs typeface="Arial" pitchFamily="34" charset="0"/>
            </a:endParaRPr>
          </a:p>
          <a:p>
            <a:pPr>
              <a:defRPr/>
            </a:pPr>
            <a:r>
              <a:rPr lang="en-US" dirty="0">
                <a:cs typeface="Arial" pitchFamily="34" charset="0"/>
              </a:rPr>
              <a:t>Document Management: Provides d</a:t>
            </a:r>
            <a:r>
              <a:rPr lang="en-US" dirty="0"/>
              <a:t>ocument automation products and services to the DOD and designated federal activities, including imaging and conversion of documents to electronic media, digital warehousing, and distribution of digital and hardcopy information. DLA Document Services is the single manager for all DOD printing and duplicating. </a:t>
            </a:r>
          </a:p>
          <a:p>
            <a:pPr>
              <a:defRPr/>
            </a:pPr>
            <a:endParaRPr lang="en-US" dirty="0"/>
          </a:p>
          <a:p>
            <a:pPr>
              <a:defRPr/>
            </a:pPr>
            <a:r>
              <a:rPr lang="en-US" dirty="0"/>
              <a:t>Research &amp; Development: </a:t>
            </a:r>
            <a:r>
              <a:rPr lang="en-US" dirty="0">
                <a:solidFill>
                  <a:srgbClr val="333333"/>
                </a:solidFill>
              </a:rPr>
              <a:t>Provides world-class R&amp;D efforts, using internal/external partnerships, rapid prototyping and technology adoption, and flexible processes, focusing on supply chain logistics risks to address industrial base manufacturing issues.</a:t>
            </a:r>
          </a:p>
          <a:p>
            <a:pPr>
              <a:defRPr/>
            </a:pPr>
            <a:endParaRPr lang="en-US" dirty="0">
              <a:solidFill>
                <a:srgbClr val="333333"/>
              </a:solidFill>
            </a:endParaRPr>
          </a:p>
          <a:p>
            <a:r>
              <a:rPr lang="en-US" dirty="0">
                <a:solidFill>
                  <a:srgbClr val="333333"/>
                </a:solidFill>
              </a:rPr>
              <a:t>Infrastructure services: Delivers a full range of IT infrastructure solutions in support of DLA operations; providing reliable IT infrastructure for all applications, systems and users ensuring adequate availability for mission completion, and serve as the Agency's application hosting expert supporting both the movement of applications to the cloud and data center consolidation initiatives.        </a:t>
            </a:r>
          </a:p>
          <a:p>
            <a:endParaRPr lang="en-US" dirty="0">
              <a:cs typeface="Arial" pitchFamily="34" charset="0"/>
            </a:endParaRPr>
          </a:p>
          <a:p>
            <a:r>
              <a:rPr lang="en-US" dirty="0">
                <a:cs typeface="Arial" pitchFamily="34" charset="0"/>
              </a:rPr>
              <a:t>As of June 2022</a:t>
            </a:r>
            <a:endParaRPr lang="en-US" dirty="0"/>
          </a:p>
          <a:p>
            <a:pPr eaLnBrk="1" hangingPunct="1">
              <a:spcBef>
                <a:spcPct val="0"/>
              </a:spcBef>
            </a:pPr>
            <a:endParaRPr lang="en-US" altLang="en-US" dirty="0"/>
          </a:p>
          <a:p>
            <a:pPr algn="r" eaLnBrk="1" hangingPunct="1">
              <a:spcBef>
                <a:spcPct val="0"/>
              </a:spcBef>
            </a:pPr>
            <a:endParaRPr lang="en-US" altLang="en-US" dirty="0"/>
          </a:p>
          <a:p>
            <a:pPr algn="r" eaLnBrk="1" hangingPunct="1">
              <a:spcBef>
                <a:spcPct val="0"/>
              </a:spcBef>
            </a:pPr>
            <a:endParaRPr lang="en-US" altLang="en-US" dirty="0"/>
          </a:p>
          <a:p>
            <a:pPr eaLnBrk="1" hangingPunct="1">
              <a:spcBef>
                <a:spcPct val="0"/>
              </a:spcBef>
            </a:pPr>
            <a:endParaRPr lang="en-US" altLang="en-US" dirty="0">
              <a:latin typeface="+mn-lt"/>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20</a:t>
            </a:fld>
            <a:endParaRPr lang="en-US"/>
          </a:p>
        </p:txBody>
      </p:sp>
    </p:spTree>
    <p:extLst>
      <p:ext uri="{BB962C8B-B14F-4D97-AF65-F5344CB8AC3E}">
        <p14:creationId xmlns:p14="http://schemas.microsoft.com/office/powerpoint/2010/main" val="813604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DLA is now the Defense Department’s primary provider of printing services, office print devices and electronic conversion services according to a DOD instruction signed by the Under Secretary of Defense for Acquisition and Sustainment. </a:t>
            </a:r>
          </a:p>
          <a:p>
            <a:endParaRPr lang="en-US" dirty="0"/>
          </a:p>
          <a:p>
            <a:r>
              <a:rPr lang="en-US" dirty="0"/>
              <a:t>Department of Defense Instruction 5330.03 establishes policy and assigns responsibilities to DLA as the single manager of document services in the DOD. </a:t>
            </a:r>
          </a:p>
          <a:p>
            <a:endParaRPr lang="en-US" dirty="0"/>
          </a:p>
          <a:p>
            <a:r>
              <a:rPr lang="en-US" dirty="0"/>
              <a:t>The instruction directs DOD components to solely use DLA Document Services for production printing, procuring office multifunctional devices and scanning and conversion – unless their requirements qualify for an exception. </a:t>
            </a:r>
          </a:p>
          <a:p>
            <a:endParaRPr lang="en-US" dirty="0"/>
          </a:p>
          <a:p>
            <a:r>
              <a:rPr lang="en-US" dirty="0"/>
              <a:t>DOD components include: OSD, the Military Departments, the Office of the Chairman of the Joint Chiefs of Staff and the Joint Staff, the Combatant Commands, the DOD Office of the Inspector General, Defense Agencies, DOD Field Activities and all other organizational entities within the DOD. Excluded: DOD intelligence agencies, National Guard and Reserve organizations, tactical activities and the U.S. Army Print and Media Distribution Center.</a:t>
            </a:r>
          </a:p>
          <a:p>
            <a:endParaRPr lang="en-US" dirty="0"/>
          </a:p>
          <a:p>
            <a:r>
              <a:rPr lang="en-US" dirty="0"/>
              <a:t>Use of DLA’s services will eliminate duplicate efforts and allow DOD components to focus on their core missions. </a:t>
            </a:r>
          </a:p>
          <a:p>
            <a:endParaRPr lang="en-US" dirty="0"/>
          </a:p>
          <a:p>
            <a:r>
              <a:rPr lang="en-US" dirty="0"/>
              <a:t>Document services consolidation under the updated policy will reduce costs for DOD and return scarce funding for other DOD priorities, potentially tens of millions of dollars each year. </a:t>
            </a:r>
          </a:p>
          <a:p>
            <a:endParaRPr lang="en-US" dirty="0"/>
          </a:p>
          <a:p>
            <a:r>
              <a:rPr lang="en-US" dirty="0"/>
              <a:t>DLA Document Services provides: </a:t>
            </a:r>
          </a:p>
          <a:p>
            <a:endParaRPr lang="en-US" dirty="0"/>
          </a:p>
          <a:p>
            <a:r>
              <a:rPr lang="en-US" dirty="0"/>
              <a:t>	- Procurement (lease or purchase), delivery and sustainment of office printing devices, desktop and stand-alone printers, copiers, fax machines, scanners and multi-function devices.</a:t>
            </a:r>
          </a:p>
          <a:p>
            <a:endParaRPr lang="en-US" dirty="0"/>
          </a:p>
          <a:p>
            <a:r>
              <a:rPr lang="en-US" dirty="0"/>
              <a:t>	- Production and delivery of unclassified, official use only, personally identifiable information, controlled unclassified information and classified (up to the Secret level) printed products in hard copy, such as banners, decals, technical manuals and other hard copy publications that cannot be economically produced on office printing devices.</a:t>
            </a:r>
          </a:p>
          <a:p>
            <a:endParaRPr lang="en-US" dirty="0"/>
          </a:p>
          <a:p>
            <a:r>
              <a:rPr lang="en-US" dirty="0"/>
              <a:t>	- Production and delivery of documents in electronic form through document scanning or conversion of files to standard electronic formats that can be opened, viewed or edited using a software program on a computer. </a:t>
            </a:r>
          </a:p>
          <a:p>
            <a:endParaRPr lang="en-US" dirty="0"/>
          </a:p>
          <a:p>
            <a:r>
              <a:rPr lang="en-US" dirty="0"/>
              <a:t>DLA Document Services evaluates and delivers effective document service capabilities based on best value, as determined by the quality, price and delivery time, in coordination with customer requirements.</a:t>
            </a:r>
          </a:p>
          <a:p>
            <a:endParaRPr lang="en-US" dirty="0"/>
          </a:p>
          <a:p>
            <a:r>
              <a:rPr lang="en-US" dirty="0"/>
              <a:t>DLA Document Services has been providing professional document services for more than 70 years with the highest quality and customer service.</a:t>
            </a:r>
          </a:p>
          <a:p>
            <a:endParaRPr lang="en-US" dirty="0"/>
          </a:p>
          <a:p>
            <a:r>
              <a:rPr lang="en-US" dirty="0"/>
              <a:t>As of June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21</a:t>
            </a:fld>
            <a:endParaRPr lang="en-US"/>
          </a:p>
        </p:txBody>
      </p:sp>
    </p:spTree>
    <p:extLst>
      <p:ext uri="{BB962C8B-B14F-4D97-AF65-F5344CB8AC3E}">
        <p14:creationId xmlns:p14="http://schemas.microsoft.com/office/powerpoint/2010/main" val="106297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DLA Installation Management—Policy provides policy and oversight for specialized support services to DLA</a:t>
            </a:r>
            <a:r>
              <a:rPr lang="en-US" altLang="en-US" dirty="0">
                <a:solidFill>
                  <a:srgbClr val="000000"/>
                </a:solidFill>
                <a:latin typeface="+mn-lt"/>
              </a:rPr>
              <a:t>. </a:t>
            </a:r>
          </a:p>
          <a:p>
            <a:pPr marL="178445" indent="-178445"/>
            <a:r>
              <a:rPr lang="en-US" altLang="en-US" dirty="0">
                <a:solidFill>
                  <a:srgbClr val="000000"/>
                </a:solidFill>
                <a:latin typeface="+mn-lt"/>
              </a:rPr>
              <a:t>Facilities and Equipment: Responsible for military construction, real property maintenance activities, military family housing, energy resource management, facilities master planning, real estate, administrative space management, operating equipment and motor vehicles, property accountability, retail supply policy, and engineering support program.</a:t>
            </a:r>
          </a:p>
          <a:p>
            <a:pPr marL="178445" indent="-178445"/>
            <a:r>
              <a:rPr lang="en-US" altLang="en-US" dirty="0">
                <a:solidFill>
                  <a:srgbClr val="000000"/>
                </a:solidFill>
                <a:latin typeface="+mn-lt"/>
              </a:rPr>
              <a:t>Security and Emergency Services: Responsible for all DLA police and fire departments.</a:t>
            </a:r>
          </a:p>
          <a:p>
            <a:pPr marL="178445" indent="-178445"/>
            <a:r>
              <a:rPr lang="en-US" altLang="en-US" dirty="0">
                <a:solidFill>
                  <a:srgbClr val="000000"/>
                </a:solidFill>
                <a:latin typeface="+mn-lt"/>
              </a:rPr>
              <a:t>Environmental Management: Responsible for providing Agency-wide policy, program, and operational support in the areas of environmental compliance, restoration and sustainability. </a:t>
            </a:r>
          </a:p>
          <a:p>
            <a:pPr marL="178445" indent="-178445"/>
            <a:r>
              <a:rPr lang="en-US" altLang="en-US" dirty="0">
                <a:solidFill>
                  <a:srgbClr val="000000"/>
                </a:solidFill>
                <a:latin typeface="+mn-lt"/>
              </a:rPr>
              <a:t>Safety and Occupational Health: Provides policy, guidance, and oversight for the Agency Occupational Safety and Health Program. </a:t>
            </a:r>
          </a:p>
          <a:p>
            <a:pPr marL="178445" indent="-178445"/>
            <a:r>
              <a:rPr lang="en-US" altLang="en-US" dirty="0">
                <a:solidFill>
                  <a:srgbClr val="000000"/>
                </a:solidFill>
                <a:latin typeface="+mn-lt"/>
              </a:rPr>
              <a:t>Process Management: Provides guidance and directions to employees to document enterprise processes, test controls, correct deficiencies and ensure the numbers are traceable and proof exists to achieve auditability.</a:t>
            </a:r>
          </a:p>
          <a:p>
            <a:endParaRPr lang="en-US" altLang="en-US" dirty="0">
              <a:solidFill>
                <a:srgbClr val="000000"/>
              </a:solidFill>
              <a:latin typeface="+mn-lt"/>
            </a:endParaRPr>
          </a:p>
          <a:p>
            <a:r>
              <a:rPr lang="en-US" dirty="0">
                <a:latin typeface="+mn-lt"/>
              </a:rPr>
              <a:t>DLA Installation Management—Operations provides DLA with the installation capabilities and services to support the DLA mission.</a:t>
            </a:r>
          </a:p>
          <a:p>
            <a:endParaRPr lang="en-US" dirty="0">
              <a:latin typeface="+mn-lt"/>
            </a:endParaRPr>
          </a:p>
          <a:p>
            <a:r>
              <a:rPr lang="en-US" b="1" dirty="0">
                <a:latin typeface="+mn-lt"/>
              </a:rPr>
              <a:t>Quick Facts</a:t>
            </a:r>
            <a:r>
              <a:rPr lang="en-US" dirty="0">
                <a:latin typeface="+mn-lt"/>
              </a:rPr>
              <a:t>: There are 2,071 General Schedule/Wage Grade/Non-appropriated Fund civilian employees which includes 480 police officers and firefighters. There are also 250 contract employees supporting the organization.</a:t>
            </a:r>
          </a:p>
          <a:p>
            <a:pPr marL="178445" indent="-178445"/>
            <a:r>
              <a:rPr lang="en-US" dirty="0">
                <a:latin typeface="+mn-lt"/>
              </a:rPr>
              <a:t>Manages more than 17,000 real property assets at more than 600 locations. Examples include land, buildings, structures, utilities systems and includes equipment attached to and made part of buildings and structures (such as heating systems).    </a:t>
            </a:r>
          </a:p>
          <a:p>
            <a:pPr marL="178445" indent="-178445"/>
            <a:r>
              <a:rPr lang="en-US" dirty="0">
                <a:latin typeface="+mn-lt"/>
              </a:rPr>
              <a:t>Manages more than 18,000 general equipment assets. Examples include forklifts, servers, copy machines, trucks, and video conferencing equipment.</a:t>
            </a:r>
          </a:p>
          <a:p>
            <a:pPr marL="178445" indent="-178445"/>
            <a:r>
              <a:rPr lang="en-US" dirty="0">
                <a:latin typeface="+mn-lt"/>
              </a:rPr>
              <a:t>Manages more than 2,500 capital equipment assets, which are the same as general equipment assets with a value of more than $250,000</a:t>
            </a:r>
          </a:p>
          <a:p>
            <a:pPr marL="178445" indent="-178445"/>
            <a:r>
              <a:rPr lang="en-US" dirty="0">
                <a:latin typeface="+mn-lt"/>
              </a:rPr>
              <a:t>Manages five child development centers located at Fort Belvoir, Virginia; Richmond, Virginia; Columbus, Ohio; Susquehanna, Pennsylvania and San Joaquin, California.</a:t>
            </a:r>
          </a:p>
          <a:p>
            <a:pPr marL="178445" indent="-178445"/>
            <a:r>
              <a:rPr lang="en-US" dirty="0">
                <a:latin typeface="+mn-lt"/>
              </a:rPr>
              <a:t>Supports DLA Distribution Centers and DLA Disposition Services sites located worldwide. </a:t>
            </a:r>
          </a:p>
          <a:p>
            <a:pPr marL="178445" indent="-178445"/>
            <a:r>
              <a:rPr lang="en-US" dirty="0">
                <a:latin typeface="+mn-lt"/>
              </a:rPr>
              <a:t>Installation Operations site directors are co-located with DLA MSCs and DLA regional commanders.</a:t>
            </a:r>
          </a:p>
          <a:p>
            <a:pPr>
              <a:defRPr/>
            </a:pPr>
            <a:endParaRPr lang="en-US" dirty="0">
              <a:latin typeface="+mn-lt"/>
            </a:endParaRPr>
          </a:p>
          <a:p>
            <a:pPr defTabSz="951708">
              <a:defRPr/>
            </a:pPr>
            <a:r>
              <a:rPr lang="en-US" altLang="en-US" dirty="0">
                <a:solidFill>
                  <a:srgbClr val="000000"/>
                </a:solidFill>
                <a:latin typeface="+mn-lt"/>
              </a:rPr>
              <a:t>As of June 2022</a:t>
            </a:r>
            <a:endParaRPr lang="en-US" b="1" dirty="0">
              <a:latin typeface="+mn-lt"/>
            </a:endParaRPr>
          </a:p>
          <a:p>
            <a:endParaRPr lang="en-US" altLang="en-US" dirty="0">
              <a:solidFill>
                <a:srgbClr val="000000"/>
              </a:solidFill>
            </a:endParaRPr>
          </a:p>
          <a:p>
            <a:endParaRPr lang="en-US" altLang="en-US" dirty="0">
              <a:solidFill>
                <a:srgbClr val="000000"/>
              </a:solidFill>
            </a:endParaRPr>
          </a:p>
          <a:p>
            <a:pPr>
              <a:lnSpc>
                <a:spcPct val="100000"/>
              </a:lnSpc>
            </a:pPr>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22</a:t>
            </a:fld>
            <a:endParaRPr lang="en-US"/>
          </a:p>
        </p:txBody>
      </p:sp>
    </p:spTree>
    <p:extLst>
      <p:ext uri="{BB962C8B-B14F-4D97-AF65-F5344CB8AC3E}">
        <p14:creationId xmlns:p14="http://schemas.microsoft.com/office/powerpoint/2010/main" val="1008112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DLA recognizes a high-performing, valued, resilient and accountable workforce is vital to current and long-term success in effectively supporting the warfighter.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 DLA Human Resources, advises and assists the DLA Executive Board in building and sustaining an exceptional civilian and military workforce within DLA. In support of the DLA mission, DLA Human Resources finds, trains, and sustains a mission-ready workforce for DLA and our HR customers, using world class policies, processes, programs, and tools.</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In addition to providing full HR support to DLA, J1 provides HR services to other DOD agencies on a reimbursable basis.</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J1’s mission entails developing a strategic approach and requisite policies/programs in the areas of: talent management, leadership development, change management, personnel staffing, position classification, employee relations, labor relations, training, executive development, career management, pay administration, performance management, incentive awards, injury compensation, certain worker/family support programs, employee assistance program, sexual assault prevention and response, management information, military personnel, military manpower management, and the DLA Senior Executive Service Program.</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 oversees the provision of services by the DLA Human Resources Services, DLA customers; Enterprise Operations; DLA Payroll and Travel; Human Resources Information Systems; Military Personnel; DLA Training; Workforce Development Policy and Program Support; and DOD customers.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As of June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23</a:t>
            </a:fld>
            <a:endParaRPr lang="en-US"/>
          </a:p>
        </p:txBody>
      </p:sp>
    </p:spTree>
    <p:extLst>
      <p:ext uri="{BB962C8B-B14F-4D97-AF65-F5344CB8AC3E}">
        <p14:creationId xmlns:p14="http://schemas.microsoft.com/office/powerpoint/2010/main" val="2543450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J3, DLA Logistics Operations, is responsible for end-to-end supply chain management of DLA’s multiple supply chains. J3 provides logistics and materiel process management policy, guidance and oversight while conducting continuous assessments of supply chain performance.</a:t>
            </a:r>
          </a:p>
          <a:p>
            <a:endParaRPr lang="en-US" dirty="0"/>
          </a:p>
          <a:p>
            <a:r>
              <a:rPr lang="en-US" dirty="0"/>
              <a:t>J3 is the critical link to military service customers and the combatant commands for the entire Agency. This directorate links DLA’s vast sustainment capabilities to warfighter demand in order to deliver end-to-end supply chain effectiveness.</a:t>
            </a:r>
          </a:p>
          <a:p>
            <a:endParaRPr lang="en-US" dirty="0"/>
          </a:p>
          <a:p>
            <a:r>
              <a:rPr lang="en-US" dirty="0"/>
              <a:t>J3 functions as the strategic and operational focal point to:</a:t>
            </a:r>
          </a:p>
          <a:p>
            <a:pPr marL="475853" lvl="1"/>
            <a:r>
              <a:rPr lang="en-US" dirty="0"/>
              <a:t>– Build mutually beneficial partnerships with every DOD component</a:t>
            </a:r>
          </a:p>
          <a:p>
            <a:pPr marL="475853" lvl="1"/>
            <a:r>
              <a:rPr lang="en-US" dirty="0"/>
              <a:t>– Establish and execute measurable performance agreements</a:t>
            </a:r>
          </a:p>
          <a:p>
            <a:pPr marL="475853" lvl="1"/>
            <a:r>
              <a:rPr lang="en-US" dirty="0"/>
              <a:t>– Collaboratively manage DLA account plans for each military service</a:t>
            </a:r>
          </a:p>
          <a:p>
            <a:pPr marL="475853" lvl="1"/>
            <a:r>
              <a:rPr lang="en-US" dirty="0"/>
              <a:t>– Develop engagement strategies for each service</a:t>
            </a:r>
          </a:p>
          <a:p>
            <a:pPr marL="475853" lvl="1"/>
            <a:r>
              <a:rPr lang="en-US" dirty="0"/>
              <a:t>– Cultivate new opportunities for DLA support</a:t>
            </a:r>
          </a:p>
          <a:p>
            <a:pPr marL="237927" lvl="1"/>
            <a:endParaRPr lang="en-US" dirty="0"/>
          </a:p>
          <a:p>
            <a:r>
              <a:rPr lang="en-US" dirty="0"/>
              <a:t>Additionally, the J3 integrates DLA support for the DOD enterprise, synchronizing responsibilities for all the related policy and procedures, monitoring the health, capability, and weapons systems performance for this mission set, and working with the Military Service Headquarters on weapons system support improvement initiatives.</a:t>
            </a:r>
          </a:p>
          <a:p>
            <a:endParaRPr lang="en-US" dirty="0"/>
          </a:p>
          <a:p>
            <a:r>
              <a:rPr lang="en-US" dirty="0"/>
              <a:t>The J3 also manages expeditionary missions including the Global Response Force Rapid Deployment Teams, in addition to the traditional DLA Support Teams.  </a:t>
            </a:r>
          </a:p>
          <a:p>
            <a:r>
              <a:rPr lang="en-US" dirty="0"/>
              <a:t>  </a:t>
            </a:r>
          </a:p>
          <a:p>
            <a:r>
              <a:rPr lang="en-US" u="sng" dirty="0"/>
              <a:t>J3 Background: </a:t>
            </a:r>
          </a:p>
          <a:p>
            <a:r>
              <a:rPr lang="en-US" dirty="0"/>
              <a:t>– Acts as a customer advocate for the Agency, maintaining close relationships with our stakeholders through regional commanders, deployed support teams, combatant command and major mission area liaison officers and customer service representatives</a:t>
            </a:r>
          </a:p>
          <a:p>
            <a:endParaRPr lang="en-US" dirty="0"/>
          </a:p>
          <a:p>
            <a:r>
              <a:rPr lang="en-US" dirty="0"/>
              <a:t>– Serves as DLA’s primary focal point for new supply chain concepts, proposals, initiatives and assessments</a:t>
            </a:r>
          </a:p>
          <a:p>
            <a:endParaRPr lang="en-US" dirty="0"/>
          </a:p>
          <a:p>
            <a:r>
              <a:rPr lang="en-US" dirty="0"/>
              <a:t>– Executes strategic planning and analysis and recommends operations, business processes, information systems and policy improvements to synchronize and improve end-to-end performance of supply chains </a:t>
            </a:r>
          </a:p>
          <a:p>
            <a:endParaRPr lang="en-US" dirty="0"/>
          </a:p>
          <a:p>
            <a:r>
              <a:rPr lang="en-US" dirty="0"/>
              <a:t>– Operates the DLA Agency Synchronization Operations Center, which monitors, tasks and integrates the DLA response to operational and contingency requirements</a:t>
            </a:r>
          </a:p>
          <a:p>
            <a:endParaRPr lang="en-US" dirty="0"/>
          </a:p>
          <a:p>
            <a:r>
              <a:rPr lang="en-US" dirty="0"/>
              <a:t>– Plans, conducts and participates in joint exercises</a:t>
            </a:r>
          </a:p>
          <a:p>
            <a:endParaRPr lang="en-US" dirty="0"/>
          </a:p>
          <a:p>
            <a:r>
              <a:rPr lang="en-US" dirty="0"/>
              <a:t>– Supports worldwide humanitarian relief efforts</a:t>
            </a:r>
          </a:p>
          <a:p>
            <a:endParaRPr lang="en-US" dirty="0"/>
          </a:p>
          <a:p>
            <a:r>
              <a:rPr lang="en-US" dirty="0"/>
              <a:t>– Synchronizes responsibilities for all Nuclear Enterprise-related policy and procedures</a:t>
            </a:r>
          </a:p>
          <a:p>
            <a:endParaRPr lang="en-US" dirty="0"/>
          </a:p>
          <a:p>
            <a:r>
              <a:rPr lang="en-US" dirty="0"/>
              <a:t>– Assists the combatant commands with executing their Operational Contract Support mission</a:t>
            </a:r>
          </a:p>
          <a:p>
            <a:endParaRPr lang="en-US" dirty="0"/>
          </a:p>
          <a:p>
            <a:r>
              <a:rPr lang="en-US" dirty="0"/>
              <a:t>– </a:t>
            </a:r>
            <a:r>
              <a:rPr lang="en-US" dirty="0">
                <a:cs typeface="Arial" panose="020B0604020202020204" pitchFamily="34" charset="0"/>
              </a:rPr>
              <a:t>Houses the Center of Planning Excellence, the PBL Center of Excellence, and the Customer Interaction Center</a:t>
            </a:r>
            <a:endParaRPr lang="en-US" dirty="0"/>
          </a:p>
          <a:p>
            <a:endParaRPr lang="en-US" dirty="0"/>
          </a:p>
          <a:p>
            <a:r>
              <a:rPr lang="en-US" dirty="0"/>
              <a:t>– Advocates for the MSCs and oversees their activities</a:t>
            </a:r>
          </a:p>
          <a:p>
            <a:endParaRPr lang="en-US" dirty="0"/>
          </a:p>
          <a:p>
            <a:r>
              <a:rPr lang="en-US" dirty="0"/>
              <a:t>– Oversees the DLA foreign visitor program</a:t>
            </a:r>
          </a:p>
          <a:p>
            <a:endParaRPr lang="en-US" dirty="0"/>
          </a:p>
          <a:p>
            <a:r>
              <a:rPr lang="en-US" dirty="0"/>
              <a:t>As of June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24</a:t>
            </a:fld>
            <a:endParaRPr lang="en-US"/>
          </a:p>
        </p:txBody>
      </p:sp>
    </p:spTree>
    <p:extLst>
      <p:ext uri="{BB962C8B-B14F-4D97-AF65-F5344CB8AC3E}">
        <p14:creationId xmlns:p14="http://schemas.microsoft.com/office/powerpoint/2010/main" val="1043659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2"/>
              </a:spcAft>
            </a:pPr>
            <a:r>
              <a:rPr lang="en-US" dirty="0">
                <a:ea typeface="Calibri" panose="020F0502020204030204" pitchFamily="34" charset="0"/>
                <a:cs typeface="Times New Roman" panose="02020603050405020304" pitchFamily="18" charset="0"/>
              </a:rPr>
              <a:t>J6, DLA Information Operations, leads and manages the confluence of information and technology for DLA, providing comprehensive, best practice Information Technology support to the DOD/DLA logistics business community. J6 also provides high quality information systems, customer support, efficient and effective computing, data management, electronic business, telecommunication services, and secure voice systems. </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is responsible for all things IT within DLA and believes their #1 job is to keep the “day-to-day IT operations” up and running 24/7. Their goal is to provide business value and capabilities to help DLA serve the warfighter, while promoting a culture of IT resiliency and adaptability. </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Field Activity offices provide on-site support to all DLA MSCs and units for networks, communications, applications, desktops, phones, video teleconferences, and communications security.</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provides direct support at each DLA location and provides IT support for overseas deployments and personnel in other “forward” locations.</a:t>
            </a:r>
          </a:p>
          <a:p>
            <a:endParaRPr lang="en-US" dirty="0"/>
          </a:p>
          <a:p>
            <a:r>
              <a:rPr lang="en-US" dirty="0"/>
              <a:t>As of June 2022</a:t>
            </a:r>
          </a:p>
          <a:p>
            <a:r>
              <a:rPr lang="en-US" sz="600" dirty="0"/>
              <a:t> </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25</a:t>
            </a:fld>
            <a:endParaRPr lang="en-US"/>
          </a:p>
        </p:txBody>
      </p:sp>
    </p:spTree>
    <p:extLst>
      <p:ext uri="{BB962C8B-B14F-4D97-AF65-F5344CB8AC3E}">
        <p14:creationId xmlns:p14="http://schemas.microsoft.com/office/powerpoint/2010/main" val="2787428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300000"/>
              </a:lnSpc>
              <a:spcAft>
                <a:spcPts val="1250"/>
              </a:spcAft>
            </a:pPr>
            <a:r>
              <a:rPr lang="en-US" dirty="0"/>
              <a:t>J7 is responsible for the development, application and oversight of DLA acquisition policy, plans, programs, operations and systems. </a:t>
            </a:r>
          </a:p>
          <a:p>
            <a:pPr>
              <a:lnSpc>
                <a:spcPct val="300000"/>
              </a:lnSpc>
              <a:spcAft>
                <a:spcPts val="1250"/>
              </a:spcAft>
            </a:pPr>
            <a:endParaRPr lang="en-US" dirty="0"/>
          </a:p>
          <a:p>
            <a:pPr indent="-178445">
              <a:lnSpc>
                <a:spcPct val="300000"/>
              </a:lnSpc>
              <a:spcAft>
                <a:spcPts val="1250"/>
              </a:spcAft>
            </a:pPr>
            <a:r>
              <a:rPr lang="en-US" dirty="0"/>
              <a:t>Oversees a DLA acquisition workforce of 9,000</a:t>
            </a:r>
          </a:p>
          <a:p>
            <a:pPr indent="-178445">
              <a:lnSpc>
                <a:spcPct val="300000"/>
              </a:lnSpc>
              <a:spcAft>
                <a:spcPts val="1250"/>
              </a:spcAft>
            </a:pPr>
            <a:endParaRPr lang="en-US" dirty="0"/>
          </a:p>
          <a:p>
            <a:pPr indent="-178445">
              <a:lnSpc>
                <a:spcPct val="300000"/>
              </a:lnSpc>
              <a:spcAft>
                <a:spcPts val="1250"/>
              </a:spcAft>
            </a:pPr>
            <a:r>
              <a:rPr lang="en-US" dirty="0"/>
              <a:t>With J3 and the major subordinate commands, sets the acquisition agenda for the agency</a:t>
            </a:r>
          </a:p>
          <a:p>
            <a:pPr indent="-178445">
              <a:lnSpc>
                <a:spcPct val="300000"/>
              </a:lnSpc>
              <a:spcAft>
                <a:spcPts val="1250"/>
              </a:spcAft>
            </a:pPr>
            <a:endParaRPr lang="en-US" dirty="0"/>
          </a:p>
          <a:p>
            <a:pPr indent="-178445">
              <a:lnSpc>
                <a:spcPct val="300000"/>
              </a:lnSpc>
              <a:spcAft>
                <a:spcPts val="1250"/>
              </a:spcAft>
            </a:pPr>
            <a:r>
              <a:rPr lang="en-US" dirty="0"/>
              <a:t>Interfaces with Defense Pricing and Contracting and other DOD and federal agencies in support of DLA acquisition programs and interests</a:t>
            </a:r>
          </a:p>
          <a:p>
            <a:pPr indent="-178445">
              <a:lnSpc>
                <a:spcPct val="300000"/>
              </a:lnSpc>
              <a:spcAft>
                <a:spcPts val="1250"/>
              </a:spcAft>
            </a:pPr>
            <a:endParaRPr lang="en-US" dirty="0"/>
          </a:p>
          <a:p>
            <a:pPr indent="-178445">
              <a:lnSpc>
                <a:spcPct val="300000"/>
              </a:lnSpc>
              <a:spcAft>
                <a:spcPts val="1250"/>
              </a:spcAft>
            </a:pPr>
            <a:r>
              <a:rPr lang="en-US" dirty="0"/>
              <a:t>Serves as the functional process owner for DLA’s procurement systems</a:t>
            </a:r>
          </a:p>
          <a:p>
            <a:pPr indent="-178445">
              <a:lnSpc>
                <a:spcPct val="300000"/>
              </a:lnSpc>
              <a:spcAft>
                <a:spcPts val="1250"/>
              </a:spcAft>
            </a:pPr>
            <a:endParaRPr lang="en-US" dirty="0"/>
          </a:p>
          <a:p>
            <a:pPr indent="-178445">
              <a:lnSpc>
                <a:spcPct val="300000"/>
              </a:lnSpc>
              <a:spcAft>
                <a:spcPts val="1250"/>
              </a:spcAft>
            </a:pPr>
            <a:r>
              <a:rPr lang="en-US" dirty="0"/>
              <a:t>Leads the industry engagement strategy for the agency</a:t>
            </a:r>
          </a:p>
          <a:p>
            <a:pPr indent="-178445">
              <a:lnSpc>
                <a:spcPct val="300000"/>
              </a:lnSpc>
              <a:spcAft>
                <a:spcPts val="1250"/>
              </a:spcAft>
            </a:pPr>
            <a:endParaRPr lang="en-US" dirty="0"/>
          </a:p>
          <a:p>
            <a:pPr indent="-178445">
              <a:lnSpc>
                <a:spcPct val="300000"/>
              </a:lnSpc>
              <a:spcAft>
                <a:spcPts val="1250"/>
              </a:spcAft>
            </a:pPr>
            <a:r>
              <a:rPr lang="en-US" dirty="0"/>
              <a:t>Assesses and mitigates industrial base risk via the </a:t>
            </a:r>
            <a:r>
              <a:rPr lang="en-US" dirty="0" err="1"/>
              <a:t>Warstopper</a:t>
            </a:r>
            <a:r>
              <a:rPr lang="en-US" dirty="0"/>
              <a:t> Program</a:t>
            </a:r>
          </a:p>
          <a:p>
            <a:pPr indent="-178445">
              <a:lnSpc>
                <a:spcPct val="300000"/>
              </a:lnSpc>
              <a:spcAft>
                <a:spcPts val="1250"/>
              </a:spcAft>
            </a:pPr>
            <a:endParaRPr lang="en-US" dirty="0"/>
          </a:p>
          <a:p>
            <a:pPr indent="-178445">
              <a:lnSpc>
                <a:spcPct val="300000"/>
              </a:lnSpc>
              <a:spcAft>
                <a:spcPts val="1250"/>
              </a:spcAft>
            </a:pPr>
            <a:r>
              <a:rPr lang="en-US" dirty="0"/>
              <a:t>Drives efficiencies in the acquisition process</a:t>
            </a:r>
          </a:p>
          <a:p>
            <a:pPr indent="-178445">
              <a:lnSpc>
                <a:spcPct val="300000"/>
              </a:lnSpc>
              <a:spcAft>
                <a:spcPts val="1250"/>
              </a:spcAft>
            </a:pPr>
            <a:endParaRPr lang="en-US" dirty="0"/>
          </a:p>
          <a:p>
            <a:pPr>
              <a:lnSpc>
                <a:spcPct val="300000"/>
              </a:lnSpc>
              <a:spcAft>
                <a:spcPts val="1250"/>
              </a:spcAft>
            </a:pPr>
            <a:r>
              <a:rPr lang="en-US" dirty="0"/>
              <a:t>DLA Strategic Materials and the DLA Contracting Services Office also fall under J7.</a:t>
            </a:r>
          </a:p>
          <a:p>
            <a:pPr>
              <a:lnSpc>
                <a:spcPct val="300000"/>
              </a:lnSpc>
              <a:spcAft>
                <a:spcPts val="1250"/>
              </a:spcAft>
            </a:pPr>
            <a:endParaRPr lang="en-US" dirty="0"/>
          </a:p>
          <a:p>
            <a:pPr>
              <a:lnSpc>
                <a:spcPct val="300000"/>
              </a:lnSpc>
              <a:spcAft>
                <a:spcPts val="1250"/>
              </a:spcAft>
            </a:pPr>
            <a:r>
              <a:rPr lang="en-US" dirty="0"/>
              <a:t>As of June 2022</a:t>
            </a:r>
          </a:p>
          <a:p>
            <a:pPr>
              <a:lnSpc>
                <a:spcPct val="300000"/>
              </a:lnSpc>
            </a:pPr>
            <a:r>
              <a:rPr lang="en-US" dirty="0"/>
              <a:t> </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26</a:t>
            </a:fld>
            <a:endParaRPr lang="en-US"/>
          </a:p>
        </p:txBody>
      </p:sp>
    </p:spTree>
    <p:extLst>
      <p:ext uri="{BB962C8B-B14F-4D97-AF65-F5344CB8AC3E}">
        <p14:creationId xmlns:p14="http://schemas.microsoft.com/office/powerpoint/2010/main" val="3709572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J8, DLA Finance, provides the full spectrum of financial management services and support to our customers, including accounting, budgeting, financial analysis, audit remediation and process management.</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J8 is the principal financial advisor to the DLA Director and the primary DLA advocate with the Office of the Under Secretary of Defense (Comptroller) and the Office of Management and Budget.</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DLA Finance also partners with many key Department of Defense stakeholders and service providers, such as Congressional Authorization and Appropriation staff members, Office of the Undersecretary of Defense (Acquisition &amp; Sustainment) and the Defense Finance and Accounting Service.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Approximately 750 J8 financial professionals at seven locations across the United States and </a:t>
            </a:r>
            <a:r>
              <a:rPr lang="en-US" dirty="0"/>
              <a:t>provided more than $48.2 billion</a:t>
            </a:r>
          </a:p>
          <a:p>
            <a:r>
              <a:rPr lang="en-US" dirty="0"/>
              <a:t>in goods and services FY2022.</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J8 also leads stewardship and audit remediation activities for the agency. </a:t>
            </a:r>
          </a:p>
          <a:p>
            <a:endParaRPr lang="en-US" altLang="en-US" baseline="0" dirty="0">
              <a:latin typeface="+mn-lt"/>
            </a:endParaRPr>
          </a:p>
          <a:p>
            <a:r>
              <a:rPr lang="en-US" altLang="en-US" baseline="0" dirty="0">
                <a:latin typeface="+mn-lt"/>
              </a:rPr>
              <a:t>As of February 2023</a:t>
            </a:r>
            <a:endParaRPr lang="en-US" baseline="0" dirty="0">
              <a:latin typeface="+mn-lt"/>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27</a:t>
            </a:fld>
            <a:endParaRPr lang="en-US"/>
          </a:p>
        </p:txBody>
      </p:sp>
    </p:spTree>
    <p:extLst>
      <p:ext uri="{BB962C8B-B14F-4D97-AF65-F5344CB8AC3E}">
        <p14:creationId xmlns:p14="http://schemas.microsoft.com/office/powerpoint/2010/main" val="2597939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panose="020F0502020204030204" pitchFamily="34" charset="0"/>
                <a:cs typeface="Times New Roman" panose="02020603050405020304" pitchFamily="18" charset="0"/>
              </a:rPr>
              <a:t>J9, DLA Joint Reserve Force, is comprised of more than 660 Reservists. They provide trained, ready and available Reservists from the Army, Navy, Marine Corps and Air Force, to enable DLA to accomplish its worldwide combat support agency logistics mission. </a:t>
            </a:r>
          </a:p>
          <a:p>
            <a:endParaRPr lang="en-US" dirty="0">
              <a:ea typeface="Calibri" panose="020F0502020204030204" pitchFamily="34" charset="0"/>
              <a:cs typeface="Times New Roman" panose="02020603050405020304" pitchFamily="18" charset="0"/>
            </a:endParaRPr>
          </a:p>
          <a:p>
            <a:r>
              <a:rPr lang="en-US" dirty="0">
                <a:ea typeface="Calibri" panose="020F0502020204030204" pitchFamily="34" charset="0"/>
                <a:cs typeface="Times New Roman" panose="02020603050405020304" pitchFamily="18" charset="0"/>
              </a:rPr>
              <a:t>J9’s objectives are to: </a:t>
            </a:r>
          </a:p>
          <a:p>
            <a:endParaRPr lang="en-US" dirty="0">
              <a:ea typeface="Calibri" panose="020F0502020204030204" pitchFamily="34" charset="0"/>
              <a:cs typeface="Times New Roman" panose="02020603050405020304" pitchFamily="18" charset="0"/>
            </a:endParaRPr>
          </a:p>
          <a:p>
            <a:pPr marL="115659" indent="-115659">
              <a:spcAft>
                <a:spcPts val="624"/>
              </a:spcAft>
            </a:pPr>
            <a:r>
              <a:rPr lang="en-US" dirty="0">
                <a:ea typeface="Calibri" panose="020F0502020204030204" pitchFamily="34" charset="0"/>
                <a:cs typeface="Times New Roman" panose="02020603050405020304" pitchFamily="18" charset="0"/>
              </a:rPr>
              <a:t>Develop an organization of highly skilled, multifunctional, joint logistics professionals who understand all aspects of DLA operations and customer service</a:t>
            </a:r>
          </a:p>
          <a:p>
            <a:pPr marL="115659" indent="-115659">
              <a:spcAft>
                <a:spcPts val="624"/>
              </a:spcAft>
            </a:pPr>
            <a:r>
              <a:rPr lang="en-US" dirty="0">
                <a:ea typeface="Calibri" panose="020F0502020204030204" pitchFamily="34" charset="0"/>
                <a:cs typeface="Times New Roman" panose="02020603050405020304" pitchFamily="18" charset="0"/>
              </a:rPr>
              <a:t>Provide DLA with trained and ready Reservists who can mobilize and deploy to support DLA's worldwide mission</a:t>
            </a:r>
          </a:p>
          <a:p>
            <a:pPr marL="115659" indent="-115659">
              <a:spcAft>
                <a:spcPts val="624"/>
              </a:spcAft>
            </a:pPr>
            <a:r>
              <a:rPr lang="en-US" dirty="0">
                <a:ea typeface="Calibri" panose="020F0502020204030204" pitchFamily="34" charset="0"/>
                <a:cs typeface="Times New Roman" panose="02020603050405020304" pitchFamily="18" charset="0"/>
              </a:rPr>
              <a:t>Integrate and build joint reserve capability to support a wide range of DLA operations and activities</a:t>
            </a:r>
          </a:p>
          <a:p>
            <a:pPr marL="115659" indent="-115659">
              <a:spcAft>
                <a:spcPts val="624"/>
              </a:spcAft>
            </a:pPr>
            <a:r>
              <a:rPr lang="en-US" dirty="0">
                <a:ea typeface="Calibri" panose="020F0502020204030204" pitchFamily="34" charset="0"/>
                <a:cs typeface="Times New Roman" panose="02020603050405020304" pitchFamily="18" charset="0"/>
              </a:rPr>
              <a:t>Maintain compliance with Service-specific regulations and requirements to deliver maximum value to DLA’s military customers </a:t>
            </a:r>
          </a:p>
          <a:p>
            <a:pPr marL="115659" indent="-115659"/>
            <a:endParaRPr lang="en-US" dirty="0"/>
          </a:p>
          <a:p>
            <a:pPr marL="115659" indent="-115659"/>
            <a:endParaRPr lang="en-US" dirty="0"/>
          </a:p>
          <a:p>
            <a:r>
              <a:rPr lang="en-US" dirty="0"/>
              <a:t>As of June 2022</a:t>
            </a:r>
            <a:endParaRPr lang="en-US" b="1" dirty="0"/>
          </a:p>
          <a:p>
            <a:pPr>
              <a:defRPr/>
            </a:pPr>
            <a:endParaRPr 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28</a:t>
            </a:fld>
            <a:endParaRPr lang="en-US"/>
          </a:p>
        </p:txBody>
      </p:sp>
    </p:spTree>
    <p:extLst>
      <p:ext uri="{BB962C8B-B14F-4D97-AF65-F5344CB8AC3E}">
        <p14:creationId xmlns:p14="http://schemas.microsoft.com/office/powerpoint/2010/main" val="1048298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DLA’s Whole of Government is a key Agency Line of Effort that aligns to SECDEF priorities on response to national needs, whole of nation, and economic interests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 provides supply chain management needs for the nation, while still meeting the needs of the military – Warfighter Always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Leverages economies of scale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Provides competitive acquisition and operating costs for </a:t>
            </a:r>
            <a:r>
              <a:rPr lang="en-US" sz="1100" u="sng" dirty="0">
                <a:effectLst/>
                <a:latin typeface="Calibri" panose="020F0502020204030204" pitchFamily="34" charset="0"/>
                <a:ea typeface="Times New Roman" panose="02020603050405020304" pitchFamily="18" charset="0"/>
                <a:cs typeface="Times New Roman" panose="02020603050405020304" pitchFamily="18" charset="0"/>
              </a:rPr>
              <a:t>all</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customers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DLA’s Whole of Government portfolio includes 40 federal, 50 states, 360 local and 129 international partners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In Fiscal Year 2024, Whole of Government sales were $12.34 billion.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57 DLA personnel support civil and defense agency partners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Typical support to WOG includes: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Fuel and generators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Firefighting equipment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Food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Repair parts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Typical support to Defense partners includes: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Pharmaceuticals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Medical supplies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Foreign Military Sales </a:t>
            </a:r>
          </a:p>
          <a:p>
            <a:pPr marL="742950" marR="0" lvl="1" indent="-285750">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As of January 2025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29</a:t>
            </a:fld>
            <a:endParaRPr lang="en-US"/>
          </a:p>
        </p:txBody>
      </p:sp>
    </p:spTree>
    <p:extLst>
      <p:ext uri="{BB962C8B-B14F-4D97-AF65-F5344CB8AC3E}">
        <p14:creationId xmlns:p14="http://schemas.microsoft.com/office/powerpoint/2010/main" val="2137417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357062-11E4-47B0-BA3E-A9F30A39CDA8}" type="slidenum">
              <a:rPr lang="en-US" smtClean="0"/>
              <a:t>3</a:t>
            </a:fld>
            <a:endParaRPr lang="en-US"/>
          </a:p>
        </p:txBody>
      </p:sp>
    </p:spTree>
    <p:extLst>
      <p:ext uri="{BB962C8B-B14F-4D97-AF65-F5344CB8AC3E}">
        <p14:creationId xmlns:p14="http://schemas.microsoft.com/office/powerpoint/2010/main" val="921930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30</a:t>
            </a:fld>
            <a:endParaRPr lang="en-US"/>
          </a:p>
        </p:txBody>
      </p:sp>
    </p:spTree>
    <p:extLst>
      <p:ext uri="{BB962C8B-B14F-4D97-AF65-F5344CB8AC3E}">
        <p14:creationId xmlns:p14="http://schemas.microsoft.com/office/powerpoint/2010/main" val="426666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Arial" panose="020B0604020202020204" pitchFamily="34" charset="0"/>
                <a:cs typeface="Arial" panose="020B0604020202020204" pitchFamily="34" charset="0"/>
              </a:rPr>
              <a:t>The Defense Logistics Agency is our Nation’s Logistics Combat Support Agency, responsible for delivering agile, adaptive, and resilient logistics support across the continuum of conflict. To succeed in an environment where our efforts are contested by adversaries in all domains at all levels of war, we must think, act, and operate in new ways. It is only through meaningful change that we can deliver exceptional global logistics support and win in today’s rapidly changing and Contested Logistics environment.</a:t>
            </a:r>
          </a:p>
          <a:p>
            <a:endParaRPr lang="en-US" b="0" i="0" dirty="0">
              <a:solidFill>
                <a:srgbClr val="FFFFFF"/>
              </a:solidFill>
              <a:effectLst/>
              <a:latin typeface="Arial" panose="020B0604020202020204" pitchFamily="34" charset="0"/>
              <a:cs typeface="Arial" panose="020B0604020202020204" pitchFamily="34" charset="0"/>
            </a:endParaRPr>
          </a:p>
          <a:p>
            <a:r>
              <a:rPr lang="en-US" b="0" i="0" dirty="0">
                <a:solidFill>
                  <a:srgbClr val="FFFFFF"/>
                </a:solidFill>
                <a:effectLst/>
                <a:latin typeface="Arial" panose="020B0604020202020204" pitchFamily="34" charset="0"/>
                <a:cs typeface="Arial" panose="020B0604020202020204" pitchFamily="34" charset="0"/>
              </a:rPr>
              <a:t>The DLA Strategic Plan 2025 — 2030 “DLA Transforms: A Call to Action,”  was informed by a deliberate Agency assessment and feedback from DLA’s past and present leaders, Military Services, Combatant Commands, our Allies and partners, and industry associates. The plan identifies four transformative imperatives shown here, and provides DLA with its focus: people, precision, posture, and partnerships. These imperatives are grounded in our mission, vision, enduring DLA values, and operating principles. The Strategic Plan is intended to signal the urgent need to change and to provide clarity on the way ahead.</a:t>
            </a:r>
          </a:p>
          <a:p>
            <a:endParaRPr lang="en-US" b="0" i="0" dirty="0">
              <a:solidFill>
                <a:srgbClr val="FFFFFF"/>
              </a:solidFill>
              <a:effectLst/>
              <a:latin typeface="Arial" panose="020B0604020202020204" pitchFamily="34" charset="0"/>
              <a:cs typeface="Arial" panose="020B0604020202020204" pitchFamily="34" charset="0"/>
            </a:endParaRPr>
          </a:p>
          <a:p>
            <a:r>
              <a:rPr lang="en-US" sz="1800" dirty="0">
                <a:effectLst/>
                <a:latin typeface="Arial" panose="020B0604020202020204" pitchFamily="34" charset="0"/>
                <a:ea typeface="Arial" panose="020B0604020202020204" pitchFamily="34" charset="0"/>
              </a:rPr>
              <a:t>The strategy begins with our </a:t>
            </a:r>
            <a:r>
              <a:rPr lang="en-US" sz="1800" b="1" u="sng" dirty="0">
                <a:effectLst/>
                <a:latin typeface="Arial" panose="020B0604020202020204" pitchFamily="34" charset="0"/>
                <a:ea typeface="Arial" panose="020B0604020202020204" pitchFamily="34" charset="0"/>
              </a:rPr>
              <a:t>mission statement</a:t>
            </a:r>
            <a:r>
              <a:rPr lang="en-US" sz="1800" dirty="0">
                <a:effectLst/>
                <a:latin typeface="Arial" panose="020B0604020202020204" pitchFamily="34" charset="0"/>
                <a:ea typeface="Arial" panose="020B0604020202020204" pitchFamily="34" charset="0"/>
              </a:rPr>
              <a:t>: to drive and sustain Warfighter readiness by delivering unmatched global support as the </a:t>
            </a:r>
            <a:r>
              <a:rPr lang="en-US" sz="1800" b="1" u="sng" dirty="0">
                <a:effectLst/>
                <a:latin typeface="Arial" panose="020B0604020202020204" pitchFamily="34" charset="0"/>
                <a:ea typeface="Arial" panose="020B0604020202020204" pitchFamily="34" charset="0"/>
              </a:rPr>
              <a:t>Nation’s Logistics Combat Support Agency</a:t>
            </a:r>
            <a:r>
              <a:rPr lang="en-US" sz="1800" dirty="0">
                <a:effectLst/>
                <a:latin typeface="Arial" panose="020B0604020202020204" pitchFamily="34" charset="0"/>
                <a:ea typeface="Arial" panose="020B0604020202020204" pitchFamily="34" charset="0"/>
              </a:rPr>
              <a:t>.</a:t>
            </a:r>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vision</a:t>
            </a:r>
            <a:r>
              <a:rPr lang="en-US" sz="1200" dirty="0">
                <a:effectLst/>
                <a:latin typeface="Arial" panose="020B0604020202020204" pitchFamily="34" charset="0"/>
                <a:ea typeface="Arial" panose="020B0604020202020204" pitchFamily="34" charset="0"/>
                <a:cs typeface="Arial" panose="020B0604020202020204" pitchFamily="34" charset="0"/>
              </a:rPr>
              <a:t> is what we aspire to be. DLA delivers </a:t>
            </a:r>
            <a:r>
              <a:rPr lang="en-US" sz="1200" b="1" u="sng" dirty="0">
                <a:effectLst/>
                <a:latin typeface="Arial" panose="020B0604020202020204" pitchFamily="34" charset="0"/>
                <a:ea typeface="Arial" panose="020B0604020202020204" pitchFamily="34" charset="0"/>
                <a:cs typeface="Arial" panose="020B0604020202020204" pitchFamily="34" charset="0"/>
              </a:rPr>
              <a:t>agile</a:t>
            </a:r>
            <a:r>
              <a:rPr lang="en-US" sz="1200" dirty="0">
                <a:effectLst/>
                <a:latin typeface="Arial" panose="020B0604020202020204" pitchFamily="34" charset="0"/>
                <a:ea typeface="Arial" panose="020B0604020202020204" pitchFamily="34" charset="0"/>
                <a:cs typeface="Arial" panose="020B0604020202020204" pitchFamily="34" charset="0"/>
              </a:rPr>
              <a:t>, </a:t>
            </a:r>
            <a:r>
              <a:rPr lang="en-US" sz="1200" b="1" u="sng" dirty="0">
                <a:effectLst/>
                <a:latin typeface="Arial" panose="020B0604020202020204" pitchFamily="34" charset="0"/>
                <a:ea typeface="Arial" panose="020B0604020202020204" pitchFamily="34" charset="0"/>
                <a:cs typeface="Arial" panose="020B0604020202020204" pitchFamily="34" charset="0"/>
              </a:rPr>
              <a:t>adaptive</a:t>
            </a:r>
            <a:r>
              <a:rPr lang="en-US" sz="1200" dirty="0">
                <a:effectLst/>
                <a:latin typeface="Arial" panose="020B0604020202020204" pitchFamily="34" charset="0"/>
                <a:ea typeface="Arial" panose="020B0604020202020204" pitchFamily="34" charset="0"/>
                <a:cs typeface="Arial" panose="020B0604020202020204" pitchFamily="34" charset="0"/>
              </a:rPr>
              <a:t>, and </a:t>
            </a:r>
            <a:r>
              <a:rPr lang="en-US" sz="1200" b="1" u="sng" dirty="0">
                <a:effectLst/>
                <a:latin typeface="Arial" panose="020B0604020202020204" pitchFamily="34" charset="0"/>
                <a:ea typeface="Arial" panose="020B0604020202020204" pitchFamily="34" charset="0"/>
                <a:cs typeface="Arial" panose="020B0604020202020204" pitchFamily="34" charset="0"/>
              </a:rPr>
              <a:t>resilient</a:t>
            </a:r>
            <a:r>
              <a:rPr lang="en-US" sz="1200" dirty="0">
                <a:effectLst/>
                <a:latin typeface="Arial" panose="020B0604020202020204" pitchFamily="34" charset="0"/>
                <a:ea typeface="Arial" panose="020B0604020202020204" pitchFamily="34" charset="0"/>
                <a:cs typeface="Arial" panose="020B0604020202020204" pitchFamily="34" charset="0"/>
              </a:rPr>
              <a:t> logistics support across the continuum of conflict. </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values</a:t>
            </a:r>
            <a:r>
              <a:rPr lang="en-US" sz="1200" dirty="0">
                <a:effectLst/>
                <a:latin typeface="Arial" panose="020B0604020202020204" pitchFamily="34" charset="0"/>
                <a:ea typeface="Arial" panose="020B0604020202020204" pitchFamily="34" charset="0"/>
                <a:cs typeface="Arial" panose="020B0604020202020204" pitchFamily="34" charset="0"/>
              </a:rPr>
              <a:t> of respect, service, innovation, trust and excellence are our enduring core beliefs.</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operating principles</a:t>
            </a:r>
            <a:r>
              <a:rPr lang="en-US" sz="1200" dirty="0">
                <a:effectLst/>
                <a:latin typeface="Arial" panose="020B0604020202020204" pitchFamily="34" charset="0"/>
                <a:ea typeface="Arial" panose="020B0604020202020204" pitchFamily="34" charset="0"/>
                <a:cs typeface="Arial" panose="020B0604020202020204" pitchFamily="34" charset="0"/>
              </a:rPr>
              <a:t> define DLA’s signature behaviors, and include agility, transparency, readiness, empowerment, collaboration, and being data driven.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lvl="1"/>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r>
              <a:rPr lang="en-US" dirty="0"/>
              <a:t>The plan identifies four transformative imperatives that will provide DLA with our focus: </a:t>
            </a:r>
          </a:p>
          <a:p>
            <a:endParaRPr lang="en-US" dirty="0"/>
          </a:p>
          <a:p>
            <a:pPr lvl="1">
              <a:spcAft>
                <a:spcPts val="300"/>
              </a:spcAft>
            </a:pPr>
            <a:r>
              <a:rPr lang="en-US" dirty="0"/>
              <a:t>• People: Build Organizational Agility Through our People and Culture</a:t>
            </a:r>
          </a:p>
          <a:p>
            <a:pPr lvl="1">
              <a:spcAft>
                <a:spcPts val="300"/>
              </a:spcAft>
            </a:pPr>
            <a:endParaRPr lang="en-US" dirty="0"/>
          </a:p>
          <a:p>
            <a:pPr lvl="1">
              <a:spcAft>
                <a:spcPts val="300"/>
              </a:spcAft>
            </a:pPr>
            <a:r>
              <a:rPr lang="en-US" dirty="0"/>
              <a:t>• Precision: Calibrate Resilient and Responsive Logistics Solutions in Support of Military Readiness</a:t>
            </a:r>
          </a:p>
          <a:p>
            <a:pPr lvl="1">
              <a:spcAft>
                <a:spcPts val="300"/>
              </a:spcAft>
            </a:pPr>
            <a:endParaRPr lang="en-US" dirty="0"/>
          </a:p>
          <a:p>
            <a:pPr lvl="1">
              <a:spcAft>
                <a:spcPts val="300"/>
              </a:spcAft>
            </a:pPr>
            <a:r>
              <a:rPr lang="en-US" dirty="0"/>
              <a:t>• Posture: Enhance Support to Integrated Deterrence Across the Continuum of Conflict in Contested Logistics Environments</a:t>
            </a:r>
          </a:p>
          <a:p>
            <a:pPr lvl="1">
              <a:spcAft>
                <a:spcPts val="300"/>
              </a:spcAft>
            </a:pPr>
            <a:endParaRPr lang="en-US" dirty="0"/>
          </a:p>
          <a:p>
            <a:pPr lvl="1">
              <a:spcAft>
                <a:spcPts val="300"/>
              </a:spcAft>
            </a:pPr>
            <a:r>
              <a:rPr lang="en-US" dirty="0"/>
              <a:t>• Partnerships: Lead Logistics Interoperability across the Department, Allies, Whole of Government, and Industrial Base</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4</a:t>
            </a:fld>
            <a:endParaRPr lang="en-US"/>
          </a:p>
        </p:txBody>
      </p:sp>
    </p:spTree>
    <p:extLst>
      <p:ext uri="{BB962C8B-B14F-4D97-AF65-F5344CB8AC3E}">
        <p14:creationId xmlns:p14="http://schemas.microsoft.com/office/powerpoint/2010/main" val="2115129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Arial" panose="020B0604020202020204" pitchFamily="34" charset="0"/>
                <a:cs typeface="Arial" panose="020B0604020202020204" pitchFamily="34" charset="0"/>
              </a:rPr>
              <a:t>The Defense Logistics Agency is our Nation’s Logistics Combat Support Agency, responsible for delivering agile, adaptive, and resilient logistics support across the continuum of conflict. To succeed in an environment where our efforts are contested by adversaries in all domains at all levels of war, we must think, act, and operate in new ways. It is only through meaningful change that we can deliver exceptional global logistics support and win in today’s rapidly changing and Contested Logistics environment.</a:t>
            </a:r>
          </a:p>
          <a:p>
            <a:endParaRPr lang="en-US" b="0" i="0" dirty="0">
              <a:solidFill>
                <a:srgbClr val="FFFFFF"/>
              </a:solidFill>
              <a:effectLst/>
              <a:latin typeface="Arial" panose="020B0604020202020204" pitchFamily="34" charset="0"/>
              <a:cs typeface="Arial" panose="020B0604020202020204" pitchFamily="34" charset="0"/>
            </a:endParaRPr>
          </a:p>
          <a:p>
            <a:r>
              <a:rPr lang="en-US" b="0" i="0" dirty="0">
                <a:solidFill>
                  <a:srgbClr val="FFFFFF"/>
                </a:solidFill>
                <a:effectLst/>
                <a:latin typeface="Arial" panose="020B0604020202020204" pitchFamily="34" charset="0"/>
                <a:cs typeface="Arial" panose="020B0604020202020204" pitchFamily="34" charset="0"/>
              </a:rPr>
              <a:t>The DLA Strategic Plan 2025 — 2030 “DLA Transforms: A Call to Action,”  was informed by a deliberate Agency assessment and feedback from DLA’s past and present leaders, Military Services, Combatant Commands, our Allies and partners, and industry associates. The plan identifies four transformative imperatives shown here, and provides DLA with its focus: people, precision, posture, and partnerships. These imperatives are grounded in our mission, vision, enduring DLA values, and operating principles. The Strategic Plan is intended to signal the urgent need to change and to provide clarity on the way ahead.</a:t>
            </a:r>
          </a:p>
          <a:p>
            <a:endParaRPr lang="en-US" b="0" i="0" dirty="0">
              <a:solidFill>
                <a:srgbClr val="FFFFFF"/>
              </a:solidFill>
              <a:effectLst/>
              <a:latin typeface="Arial" panose="020B0604020202020204" pitchFamily="34" charset="0"/>
              <a:cs typeface="Arial" panose="020B0604020202020204" pitchFamily="34" charset="0"/>
            </a:endParaRPr>
          </a:p>
          <a:p>
            <a:r>
              <a:rPr lang="en-US" sz="1800" dirty="0">
                <a:effectLst/>
                <a:latin typeface="Arial" panose="020B0604020202020204" pitchFamily="34" charset="0"/>
                <a:ea typeface="Arial" panose="020B0604020202020204" pitchFamily="34" charset="0"/>
              </a:rPr>
              <a:t>The strategy begins with our </a:t>
            </a:r>
            <a:r>
              <a:rPr lang="en-US" sz="1800" b="1" u="sng" dirty="0">
                <a:effectLst/>
                <a:latin typeface="Arial" panose="020B0604020202020204" pitchFamily="34" charset="0"/>
                <a:ea typeface="Arial" panose="020B0604020202020204" pitchFamily="34" charset="0"/>
              </a:rPr>
              <a:t>mission statement</a:t>
            </a:r>
            <a:r>
              <a:rPr lang="en-US" sz="1800" dirty="0">
                <a:effectLst/>
                <a:latin typeface="Arial" panose="020B0604020202020204" pitchFamily="34" charset="0"/>
                <a:ea typeface="Arial" panose="020B0604020202020204" pitchFamily="34" charset="0"/>
              </a:rPr>
              <a:t>: to drive and sustain Warfighter readiness by delivering unmatched global support as the </a:t>
            </a:r>
            <a:r>
              <a:rPr lang="en-US" sz="1800" b="1" u="sng" dirty="0">
                <a:effectLst/>
                <a:latin typeface="Arial" panose="020B0604020202020204" pitchFamily="34" charset="0"/>
                <a:ea typeface="Arial" panose="020B0604020202020204" pitchFamily="34" charset="0"/>
              </a:rPr>
              <a:t>Nation’s Logistics Combat Support Agency</a:t>
            </a:r>
            <a:r>
              <a:rPr lang="en-US" sz="1800" dirty="0">
                <a:effectLst/>
                <a:latin typeface="Arial" panose="020B0604020202020204" pitchFamily="34" charset="0"/>
                <a:ea typeface="Arial" panose="020B0604020202020204" pitchFamily="34" charset="0"/>
              </a:rPr>
              <a:t>.</a:t>
            </a:r>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vision</a:t>
            </a:r>
            <a:r>
              <a:rPr lang="en-US" sz="1200" dirty="0">
                <a:effectLst/>
                <a:latin typeface="Arial" panose="020B0604020202020204" pitchFamily="34" charset="0"/>
                <a:ea typeface="Arial" panose="020B0604020202020204" pitchFamily="34" charset="0"/>
                <a:cs typeface="Arial" panose="020B0604020202020204" pitchFamily="34" charset="0"/>
              </a:rPr>
              <a:t> is what we aspire to be. DLA delivers </a:t>
            </a:r>
            <a:r>
              <a:rPr lang="en-US" sz="1200" b="1" u="sng" dirty="0">
                <a:effectLst/>
                <a:latin typeface="Arial" panose="020B0604020202020204" pitchFamily="34" charset="0"/>
                <a:ea typeface="Arial" panose="020B0604020202020204" pitchFamily="34" charset="0"/>
                <a:cs typeface="Arial" panose="020B0604020202020204" pitchFamily="34" charset="0"/>
              </a:rPr>
              <a:t>agile</a:t>
            </a:r>
            <a:r>
              <a:rPr lang="en-US" sz="1200" dirty="0">
                <a:effectLst/>
                <a:latin typeface="Arial" panose="020B0604020202020204" pitchFamily="34" charset="0"/>
                <a:ea typeface="Arial" panose="020B0604020202020204" pitchFamily="34" charset="0"/>
                <a:cs typeface="Arial" panose="020B0604020202020204" pitchFamily="34" charset="0"/>
              </a:rPr>
              <a:t>, </a:t>
            </a:r>
            <a:r>
              <a:rPr lang="en-US" sz="1200" b="1" u="sng" dirty="0">
                <a:effectLst/>
                <a:latin typeface="Arial" panose="020B0604020202020204" pitchFamily="34" charset="0"/>
                <a:ea typeface="Arial" panose="020B0604020202020204" pitchFamily="34" charset="0"/>
                <a:cs typeface="Arial" panose="020B0604020202020204" pitchFamily="34" charset="0"/>
              </a:rPr>
              <a:t>adaptive</a:t>
            </a:r>
            <a:r>
              <a:rPr lang="en-US" sz="1200" dirty="0">
                <a:effectLst/>
                <a:latin typeface="Arial" panose="020B0604020202020204" pitchFamily="34" charset="0"/>
                <a:ea typeface="Arial" panose="020B0604020202020204" pitchFamily="34" charset="0"/>
                <a:cs typeface="Arial" panose="020B0604020202020204" pitchFamily="34" charset="0"/>
              </a:rPr>
              <a:t>, and </a:t>
            </a:r>
            <a:r>
              <a:rPr lang="en-US" sz="1200" b="1" u="sng" dirty="0">
                <a:effectLst/>
                <a:latin typeface="Arial" panose="020B0604020202020204" pitchFamily="34" charset="0"/>
                <a:ea typeface="Arial" panose="020B0604020202020204" pitchFamily="34" charset="0"/>
                <a:cs typeface="Arial" panose="020B0604020202020204" pitchFamily="34" charset="0"/>
              </a:rPr>
              <a:t>resilient</a:t>
            </a:r>
            <a:r>
              <a:rPr lang="en-US" sz="1200" dirty="0">
                <a:effectLst/>
                <a:latin typeface="Arial" panose="020B0604020202020204" pitchFamily="34" charset="0"/>
                <a:ea typeface="Arial" panose="020B0604020202020204" pitchFamily="34" charset="0"/>
                <a:cs typeface="Arial" panose="020B0604020202020204" pitchFamily="34" charset="0"/>
              </a:rPr>
              <a:t> logistics support across the continuum of conflict. </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values</a:t>
            </a:r>
            <a:r>
              <a:rPr lang="en-US" sz="1200" dirty="0">
                <a:effectLst/>
                <a:latin typeface="Arial" panose="020B0604020202020204" pitchFamily="34" charset="0"/>
                <a:ea typeface="Arial" panose="020B0604020202020204" pitchFamily="34" charset="0"/>
                <a:cs typeface="Arial" panose="020B0604020202020204" pitchFamily="34" charset="0"/>
              </a:rPr>
              <a:t> of respect, service, innovation, trust and excellence are our enduring core beliefs.</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operating principles</a:t>
            </a:r>
            <a:r>
              <a:rPr lang="en-US" sz="1200" dirty="0">
                <a:effectLst/>
                <a:latin typeface="Arial" panose="020B0604020202020204" pitchFamily="34" charset="0"/>
                <a:ea typeface="Arial" panose="020B0604020202020204" pitchFamily="34" charset="0"/>
                <a:cs typeface="Arial" panose="020B0604020202020204" pitchFamily="34" charset="0"/>
              </a:rPr>
              <a:t> define DLA’s signature behaviors, and include agility, transparency, readiness, empowerment, collaboration, and being data driven.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lvl="1"/>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r>
              <a:rPr lang="en-US" dirty="0"/>
              <a:t>The plan identifies four transformative imperatives that will provide DLA with our focus: </a:t>
            </a:r>
          </a:p>
          <a:p>
            <a:endParaRPr lang="en-US" dirty="0"/>
          </a:p>
          <a:p>
            <a:pPr lvl="1">
              <a:spcAft>
                <a:spcPts val="300"/>
              </a:spcAft>
            </a:pPr>
            <a:r>
              <a:rPr lang="en-US" dirty="0"/>
              <a:t>• People: Build Organizational Agility Through our People and Culture</a:t>
            </a:r>
          </a:p>
          <a:p>
            <a:pPr lvl="1">
              <a:spcAft>
                <a:spcPts val="300"/>
              </a:spcAft>
            </a:pPr>
            <a:endParaRPr lang="en-US" dirty="0"/>
          </a:p>
          <a:p>
            <a:pPr lvl="1">
              <a:spcAft>
                <a:spcPts val="300"/>
              </a:spcAft>
            </a:pPr>
            <a:r>
              <a:rPr lang="en-US" dirty="0"/>
              <a:t>• Precision: Calibrate Resilient and Responsive Logistics Solutions in Support of Military Readiness</a:t>
            </a:r>
          </a:p>
          <a:p>
            <a:pPr lvl="1">
              <a:spcAft>
                <a:spcPts val="300"/>
              </a:spcAft>
            </a:pPr>
            <a:endParaRPr lang="en-US" dirty="0"/>
          </a:p>
          <a:p>
            <a:pPr lvl="1">
              <a:spcAft>
                <a:spcPts val="300"/>
              </a:spcAft>
            </a:pPr>
            <a:r>
              <a:rPr lang="en-US" dirty="0"/>
              <a:t>• Posture: Enhance Support to Integrated Deterrence Across the Continuum of Conflict in Contested Logistics Environments</a:t>
            </a:r>
          </a:p>
          <a:p>
            <a:pPr lvl="1">
              <a:spcAft>
                <a:spcPts val="300"/>
              </a:spcAft>
            </a:pPr>
            <a:endParaRPr lang="en-US" dirty="0"/>
          </a:p>
          <a:p>
            <a:pPr lvl="1">
              <a:spcAft>
                <a:spcPts val="300"/>
              </a:spcAft>
            </a:pPr>
            <a:r>
              <a:rPr lang="en-US" dirty="0"/>
              <a:t>• Partnerships: Lead Logistics Interoperability across the Department, Allies, Whole of Government, and Industrial Base</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5</a:t>
            </a:fld>
            <a:endParaRPr lang="en-US"/>
          </a:p>
        </p:txBody>
      </p:sp>
    </p:spTree>
    <p:extLst>
      <p:ext uri="{BB962C8B-B14F-4D97-AF65-F5344CB8AC3E}">
        <p14:creationId xmlns:p14="http://schemas.microsoft.com/office/powerpoint/2010/main" val="211467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2864">
              <a:spcBef>
                <a:spcPts val="1225"/>
              </a:spcBef>
              <a:buNone/>
              <a:defRPr/>
            </a:pPr>
            <a:r>
              <a:rPr lang="en-US" dirty="0">
                <a:ea typeface="Calibri" panose="020F0502020204030204" pitchFamily="34" charset="0"/>
              </a:rPr>
              <a:t>As the Nation’s logistics combat support agency, the Defense Logistics Agency manages the end-to-end global defense supply chain – from raw materials to end user disposition – for the five military services, 11 combatant commands, other federal, state and local agencies and partner and allied nations.</a:t>
            </a:r>
          </a:p>
          <a:p>
            <a:pPr marL="0" indent="0">
              <a:buNone/>
            </a:pPr>
            <a:endParaRPr lang="en-US" dirty="0">
              <a:cs typeface="Arial" panose="020B0604020202020204" pitchFamily="34" charset="0"/>
            </a:endParaRPr>
          </a:p>
          <a:p>
            <a:pPr marL="0" indent="0">
              <a:spcBef>
                <a:spcPts val="0"/>
              </a:spcBef>
              <a:buNone/>
            </a:pPr>
            <a:r>
              <a:rPr lang="en-US" dirty="0">
                <a:ea typeface="Calibri" panose="020F0502020204030204" pitchFamily="34" charset="0"/>
              </a:rPr>
              <a:t>DLA sources and provides nearly all the consumable items America’s military forces need to operate, from food, fuel and energy to uniforms, medical supplies and construction material. DLA also supplies the majority of the military’s spare parts, manages the reutilization and disposition of military equipment, provides catalogs and other logistics information products and is DOD’s primary provider of printing services, office print devices and electronic conversion services.</a:t>
            </a:r>
          </a:p>
          <a:p>
            <a:pPr marL="0" indent="0" defTabSz="932864" fontAlgn="base">
              <a:spcBef>
                <a:spcPts val="0"/>
              </a:spcBef>
              <a:buNone/>
              <a:defRPr/>
            </a:pPr>
            <a:endParaRPr lang="en-US" altLang="en-US" dirty="0"/>
          </a:p>
          <a:p>
            <a:pPr marL="0" indent="0" defTabSz="932864" fontAlgn="base">
              <a:spcBef>
                <a:spcPts val="0"/>
              </a:spcBef>
              <a:buNone/>
              <a:defRPr/>
            </a:pPr>
            <a:r>
              <a:rPr lang="en-US" altLang="en-US" dirty="0"/>
              <a:t>Headquartered at Fort Belvoir, Virginia, DLA is a global enterprise – wherever the nation has a significant military presence, DLA is there to support. </a:t>
            </a:r>
          </a:p>
          <a:p>
            <a:pPr>
              <a:spcBef>
                <a:spcPts val="0"/>
              </a:spcBef>
            </a:pPr>
            <a:endParaRPr lang="en-US" altLang="en-US" dirty="0"/>
          </a:p>
          <a:p>
            <a:pPr marL="0" indent="0" defTabSz="932864" fontAlgn="base">
              <a:spcBef>
                <a:spcPts val="0"/>
              </a:spcBef>
              <a:buNone/>
              <a:defRPr/>
            </a:pPr>
            <a:r>
              <a:rPr lang="en-US" dirty="0"/>
              <a:t>DLA’s major responsibilities are to (1) buy or contract, (2) warehouse when needed, and (3) distribute about 5 million distinct consumable, expendable and reparable items. </a:t>
            </a:r>
          </a:p>
          <a:p>
            <a:pPr marL="0" indent="0">
              <a:spcBef>
                <a:spcPts val="0"/>
              </a:spcBef>
              <a:buNone/>
            </a:pPr>
            <a:endParaRPr lang="en-US" dirty="0"/>
          </a:p>
          <a:p>
            <a:pPr marL="0" indent="0">
              <a:spcBef>
                <a:spcPts val="0"/>
              </a:spcBef>
              <a:buNone/>
            </a:pPr>
            <a:r>
              <a:rPr lang="en-US" dirty="0"/>
              <a:t>DLA acquires items from manufacturers and suppliers that it then provides to DOD and other federal and regional customers, often with supplementary services such as warehousing, packaging and transportation.</a:t>
            </a:r>
          </a:p>
          <a:p>
            <a:pPr marL="0" indent="0">
              <a:spcBef>
                <a:spcPts val="0"/>
              </a:spcBef>
              <a:buNone/>
            </a:pPr>
            <a:r>
              <a:rPr lang="en-US" dirty="0"/>
              <a:t> </a:t>
            </a:r>
          </a:p>
          <a:p>
            <a:pPr marL="0" indent="0">
              <a:spcBef>
                <a:spcPts val="0"/>
              </a:spcBef>
              <a:buNone/>
            </a:pPr>
            <a:r>
              <a:rPr lang="en-US" dirty="0"/>
              <a:t>DLA also contracts for items that are provided directly by the manufacturer to DLA customers. </a:t>
            </a:r>
          </a:p>
          <a:p>
            <a:pPr marL="0" indent="0">
              <a:spcBef>
                <a:spcPts val="0"/>
              </a:spcBef>
              <a:buNone/>
            </a:pPr>
            <a:endParaRPr lang="en-US" dirty="0"/>
          </a:p>
          <a:p>
            <a:pPr marL="0" indent="0" defTabSz="932864" fontAlgn="base">
              <a:spcBef>
                <a:spcPts val="0"/>
              </a:spcBef>
              <a:buNone/>
              <a:defRPr/>
            </a:pPr>
            <a:endParaRPr lang="en-US" dirty="0"/>
          </a:p>
          <a:p>
            <a:pPr marL="0" indent="0" defTabSz="932864" fontAlgn="base">
              <a:spcBef>
                <a:spcPts val="0"/>
              </a:spcBef>
              <a:buNone/>
              <a:defRPr/>
            </a:pPr>
            <a:r>
              <a:rPr lang="en-US" altLang="en-US" dirty="0"/>
              <a:t>As of June 2022</a:t>
            </a:r>
            <a:endParaRPr lang="en-US" dirty="0"/>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6</a:t>
            </a:fld>
            <a:endParaRPr lang="en-US"/>
          </a:p>
        </p:txBody>
      </p:sp>
    </p:spTree>
    <p:extLst>
      <p:ext uri="{BB962C8B-B14F-4D97-AF65-F5344CB8AC3E}">
        <p14:creationId xmlns:p14="http://schemas.microsoft.com/office/powerpoint/2010/main" val="2598521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Arial" panose="020B0604020202020204" pitchFamily="34" charset="0"/>
                <a:cs typeface="Arial" panose="020B0604020202020204" pitchFamily="34" charset="0"/>
              </a:rPr>
              <a:t>DLA Quick Facts:  </a:t>
            </a:r>
          </a:p>
          <a:p>
            <a:pPr marL="0" indent="0">
              <a:buNone/>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DLA employs about </a:t>
            </a:r>
            <a:r>
              <a:rPr lang="en-US" sz="1200" b="0" dirty="0">
                <a:latin typeface="Arial" panose="020B0604020202020204" pitchFamily="34" charset="0"/>
                <a:cs typeface="Arial" panose="020B0604020202020204" pitchFamily="34" charset="0"/>
              </a:rPr>
              <a:t>25,000 personnel </a:t>
            </a:r>
            <a:r>
              <a:rPr lang="en-US" sz="1200" dirty="0">
                <a:latin typeface="Arial" panose="020B0604020202020204" pitchFamily="34" charset="0"/>
                <a:cs typeface="Arial" panose="020B0604020202020204" pitchFamily="34" charset="0"/>
              </a:rPr>
              <a:t>– military and civilian with over 1,100 forward deployed at any one time.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Agency is comprised of six major subordinate commands – DLA Troop Support, DLA Aviation, DLA Land and Maritime, DLA Energy, DLA Distribution and DLA Disposition Services.</a:t>
            </a:r>
          </a:p>
          <a:p>
            <a:endParaRPr lang="en-US" sz="1200"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$381B in active contracts with approximately 10K awards each day (95% automated) to ~8,500 suppliers</a:t>
            </a:r>
          </a:p>
          <a:p>
            <a:pPr defTabSz="915785" eaLnBrk="0" fontAlgn="base" hangingPunct="0">
              <a:defRPr/>
            </a:pPr>
            <a:endParaRPr lang="en-US" sz="1200" dirty="0">
              <a:latin typeface="Arial" panose="020B0604020202020204" pitchFamily="34" charset="0"/>
              <a:cs typeface="Arial" panose="020B0604020202020204" pitchFamily="34" charset="0"/>
            </a:endParaRPr>
          </a:p>
          <a:p>
            <a:pPr algn="l"/>
            <a:r>
              <a:rPr lang="en-US" sz="1200" dirty="0">
                <a:latin typeface="Arial" panose="020B0604020202020204" pitchFamily="34" charset="0"/>
                <a:cs typeface="Arial" panose="020B0604020202020204" pitchFamily="34" charset="0"/>
              </a:rPr>
              <a:t>DLA provided more than $47.1 billion in goods and services for FY2024, with ~$19B going to Small Business, ~$9.2B to Small Business, ~$1.2B to Foreign Nation Partners through FMS, and ~$1.9B to Civil Authorities</a:t>
            </a:r>
            <a:endParaRPr lang="en-US" sz="1200" b="1" dirty="0">
              <a:latin typeface="Arial" panose="020B0604020202020204" pitchFamily="34" charset="0"/>
              <a:cs typeface="Arial" panose="020B0604020202020204" pitchFamily="34" charset="0"/>
            </a:endParaRPr>
          </a:p>
          <a:p>
            <a:pPr marL="0" indent="0">
              <a:buNone/>
            </a:pPr>
            <a:endParaRPr lang="en-US" sz="1200" b="1"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a:t>
            </a:r>
            <a:r>
              <a:rPr lang="en-US" altLang="en-US" sz="1200" dirty="0">
                <a:latin typeface="Arial" panose="020B0604020202020204" pitchFamily="34" charset="0"/>
                <a:cs typeface="Arial" panose="020B0604020202020204" pitchFamily="34" charset="0"/>
              </a:rPr>
              <a:t>the reutilization and disposition of military equipment </a:t>
            </a:r>
            <a:r>
              <a:rPr lang="en-US" sz="1200" dirty="0">
                <a:latin typeface="Arial" panose="020B0604020202020204" pitchFamily="34" charset="0"/>
                <a:cs typeface="Arial" panose="020B0604020202020204" pitchFamily="34" charset="0"/>
              </a:rPr>
              <a:t>and o</a:t>
            </a:r>
            <a:r>
              <a:rPr lang="en-US" altLang="en-US" sz="1200" dirty="0">
                <a:latin typeface="Arial" panose="020B0604020202020204" pitchFamily="34" charset="0"/>
                <a:cs typeface="Arial" panose="020B0604020202020204" pitchFamily="34" charset="0"/>
              </a:rPr>
              <a:t>perates </a:t>
            </a:r>
            <a:r>
              <a:rPr lang="en-US" sz="1200" dirty="0">
                <a:latin typeface="Arial" panose="020B0604020202020204" pitchFamily="34" charset="0"/>
                <a:cs typeface="Arial" panose="020B0604020202020204" pitchFamily="34" charset="0"/>
              </a:rPr>
              <a:t>a global network of distribution centers</a:t>
            </a:r>
          </a:p>
          <a:p>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7</a:t>
            </a:fld>
            <a:endParaRPr lang="en-US"/>
          </a:p>
        </p:txBody>
      </p:sp>
    </p:spTree>
    <p:extLst>
      <p:ext uri="{BB962C8B-B14F-4D97-AF65-F5344CB8AC3E}">
        <p14:creationId xmlns:p14="http://schemas.microsoft.com/office/powerpoint/2010/main" val="990226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DLA employs about </a:t>
            </a:r>
            <a:r>
              <a:rPr lang="en-US" sz="1200" b="0" dirty="0">
                <a:latin typeface="Arial" panose="020B0604020202020204" pitchFamily="34" charset="0"/>
                <a:cs typeface="Arial" panose="020B0604020202020204" pitchFamily="34" charset="0"/>
              </a:rPr>
              <a:t>25,000 personnel </a:t>
            </a:r>
            <a:r>
              <a:rPr lang="en-US" sz="1200" dirty="0">
                <a:latin typeface="Arial" panose="020B0604020202020204" pitchFamily="34" charset="0"/>
                <a:cs typeface="Arial" panose="020B0604020202020204" pitchFamily="34" charset="0"/>
              </a:rPr>
              <a:t>– military and civilian with over 1,100 forward deployed at any one time.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Agency is comprised of six major subordinate commands – DLA Troop Support, DLA Aviation, DLA Land and Maritime, DLA Energy, DLA Distribution and DLA Disposition Services.</a:t>
            </a:r>
          </a:p>
          <a:p>
            <a:endParaRPr lang="en-US" sz="1200"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$381B in active contracts with approximately 10K awards each day (95% automated) to ~8,500 suppliers</a:t>
            </a:r>
          </a:p>
          <a:p>
            <a:pPr defTabSz="915785" eaLnBrk="0" fontAlgn="base" hangingPunct="0">
              <a:defRPr/>
            </a:pPr>
            <a:endParaRPr lang="en-US" sz="1200" dirty="0">
              <a:latin typeface="Arial" panose="020B0604020202020204" pitchFamily="34" charset="0"/>
              <a:cs typeface="Arial" panose="020B0604020202020204" pitchFamily="34" charset="0"/>
            </a:endParaRPr>
          </a:p>
          <a:p>
            <a:pPr algn="l"/>
            <a:r>
              <a:rPr lang="en-US" sz="1200" dirty="0">
                <a:latin typeface="Arial" panose="020B0604020202020204" pitchFamily="34" charset="0"/>
                <a:cs typeface="Arial" panose="020B0604020202020204" pitchFamily="34" charset="0"/>
              </a:rPr>
              <a:t>DLA provided more than $47.1 billion in goods and services for FY2024, with ~$19B going to Small Business, ~$9.2B to Small Business, ~$1.2B to Foreign Nation Partners through FMS, and ~$1.9B to Civil Authorities</a:t>
            </a:r>
            <a:endParaRPr lang="en-US" sz="1200" b="1" dirty="0">
              <a:latin typeface="Arial" panose="020B0604020202020204" pitchFamily="34" charset="0"/>
              <a:cs typeface="Arial" panose="020B0604020202020204" pitchFamily="34" charset="0"/>
            </a:endParaRPr>
          </a:p>
          <a:p>
            <a:pPr marL="0" indent="0">
              <a:buNone/>
            </a:pPr>
            <a:endParaRPr lang="en-US" sz="1200" b="1"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a:t>
            </a:r>
            <a:r>
              <a:rPr lang="en-US" altLang="en-US" sz="1200" dirty="0">
                <a:latin typeface="Arial" panose="020B0604020202020204" pitchFamily="34" charset="0"/>
                <a:cs typeface="Arial" panose="020B0604020202020204" pitchFamily="34" charset="0"/>
              </a:rPr>
              <a:t>the reutilization and disposition of military equipment </a:t>
            </a:r>
            <a:r>
              <a:rPr lang="en-US" sz="1200" dirty="0">
                <a:latin typeface="Arial" panose="020B0604020202020204" pitchFamily="34" charset="0"/>
                <a:cs typeface="Arial" panose="020B0604020202020204" pitchFamily="34" charset="0"/>
              </a:rPr>
              <a:t>and o</a:t>
            </a:r>
            <a:r>
              <a:rPr lang="en-US" altLang="en-US" sz="1200" dirty="0">
                <a:latin typeface="Arial" panose="020B0604020202020204" pitchFamily="34" charset="0"/>
                <a:cs typeface="Arial" panose="020B0604020202020204" pitchFamily="34" charset="0"/>
              </a:rPr>
              <a:t>perates </a:t>
            </a:r>
            <a:r>
              <a:rPr lang="en-US" sz="1200" dirty="0">
                <a:latin typeface="Arial" panose="020B0604020202020204" pitchFamily="34" charset="0"/>
                <a:cs typeface="Arial" panose="020B0604020202020204" pitchFamily="34" charset="0"/>
              </a:rPr>
              <a:t>a global network of distribution centers</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8</a:t>
            </a:fld>
            <a:endParaRPr lang="en-US"/>
          </a:p>
        </p:txBody>
      </p:sp>
    </p:spTree>
    <p:extLst>
      <p:ext uri="{BB962C8B-B14F-4D97-AF65-F5344CB8AC3E}">
        <p14:creationId xmlns:p14="http://schemas.microsoft.com/office/powerpoint/2010/main" val="4187826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sz="1200" b="0" i="0" dirty="0">
                <a:solidFill>
                  <a:schemeClr val="bg1"/>
                </a:solidFill>
              </a:rPr>
              <a:t>As a Combat Support Agency, DLA is an integral element of the Joint Logistics Enterprise, providing effective, efficient, and risk-mitigated worldwide logistics support to globally integrated DoD operations under conditions of peace and war.</a:t>
            </a:r>
          </a:p>
          <a:p>
            <a:pPr marL="171450" indent="-171450" algn="l">
              <a:buFont typeface="Arial" panose="020B0604020202020204" pitchFamily="34" charset="0"/>
              <a:buChar char="•"/>
            </a:pPr>
            <a:r>
              <a:rPr lang="en-US" b="0" i="0" dirty="0"/>
              <a:t>In FY24, DLA provided robust 24/7 global support to CCMDs, with a primary focus on agile and resilient sustainment, increasingly integrated planning, and enhanced exercise participation for the CCMDs.</a:t>
            </a:r>
          </a:p>
          <a:p>
            <a:pPr marL="171450" indent="-171450" algn="l">
              <a:buFont typeface="Arial" panose="020B0604020202020204" pitchFamily="34" charset="0"/>
              <a:buChar char="•"/>
            </a:pPr>
            <a:r>
              <a:rPr lang="en-US" sz="1200" i="0" dirty="0">
                <a:solidFill>
                  <a:schemeClr val="bg1"/>
                </a:solidFill>
                <a:latin typeface="Arial"/>
                <a:cs typeface="Arial"/>
              </a:rPr>
              <a:t>As a Combat Support Agency, DLA is an integral element of the Joint Logistics Enterprise. By design, DLA is embedded with Combatant Commands to support globally integrated operations during peace and war.</a:t>
            </a:r>
          </a:p>
          <a:p>
            <a:pPr marL="171450" indent="-171450" algn="l">
              <a:buFont typeface="Arial" panose="020B0604020202020204" pitchFamily="34" charset="0"/>
              <a:buChar char="•"/>
            </a:pPr>
            <a:endParaRPr lang="en-US" b="0" i="0" dirty="0"/>
          </a:p>
          <a:p>
            <a:pPr marL="171450" indent="-171450" algn="l">
              <a:buFont typeface="Arial" panose="020B0604020202020204" pitchFamily="34" charset="0"/>
              <a:buChar char="•"/>
            </a:pPr>
            <a:endParaRPr lang="en-US" b="0" i="0"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9</a:t>
            </a:fld>
            <a:endParaRPr lang="en-US"/>
          </a:p>
        </p:txBody>
      </p:sp>
    </p:spTree>
    <p:extLst>
      <p:ext uri="{BB962C8B-B14F-4D97-AF65-F5344CB8AC3E}">
        <p14:creationId xmlns:p14="http://schemas.microsoft.com/office/powerpoint/2010/main" val="321416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6490476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43282484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847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390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6776564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957106140"/>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14802566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408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Plecemate Slide">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964979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1_End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902EDC-6E33-786E-C7BA-5938B679D068}"/>
              </a:ext>
            </a:extLst>
          </p:cNvPr>
          <p:cNvGrpSpPr>
            <a:grpSpLocks noGrp="1" noUngrp="1" noRot="1" noMove="1" noResize="1"/>
          </p:cNvGrpSpPr>
          <p:nvPr userDrawn="1"/>
        </p:nvGrpSpPr>
        <p:grpSpPr>
          <a:xfrm>
            <a:off x="116625" y="7444247"/>
            <a:ext cx="7065430" cy="286245"/>
            <a:chOff x="306192" y="7421091"/>
            <a:chExt cx="7065430" cy="286245"/>
          </a:xfrm>
        </p:grpSpPr>
        <p:sp>
          <p:nvSpPr>
            <p:cNvPr id="4" name="TextBox 3">
              <a:extLst>
                <a:ext uri="{FF2B5EF4-FFF2-40B4-BE49-F238E27FC236}">
                  <a16:creationId xmlns:a16="http://schemas.microsoft.com/office/drawing/2014/main" id="{2956500B-6F17-2E2E-BF7F-9260A28A20A5}"/>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5" name="Group 4">
              <a:extLst>
                <a:ext uri="{FF2B5EF4-FFF2-40B4-BE49-F238E27FC236}">
                  <a16:creationId xmlns:a16="http://schemas.microsoft.com/office/drawing/2014/main" id="{33466952-0C21-4B6A-227D-8566C5185756}"/>
                </a:ext>
              </a:extLst>
            </p:cNvPr>
            <p:cNvGrpSpPr>
              <a:grpSpLocks noGrp="1" noUngrp="1" noRot="1" noMove="1" noResize="1"/>
            </p:cNvGrpSpPr>
            <p:nvPr userDrawn="1"/>
          </p:nvGrpSpPr>
          <p:grpSpPr>
            <a:xfrm>
              <a:off x="306192" y="7430337"/>
              <a:ext cx="5321690" cy="276999"/>
              <a:chOff x="306192" y="7404579"/>
              <a:chExt cx="5321690" cy="276999"/>
            </a:xfrm>
          </p:grpSpPr>
          <p:sp>
            <p:nvSpPr>
              <p:cNvPr id="7" name="TextBox 6">
                <a:extLst>
                  <a:ext uri="{FF2B5EF4-FFF2-40B4-BE49-F238E27FC236}">
                    <a16:creationId xmlns:a16="http://schemas.microsoft.com/office/drawing/2014/main" id="{632354F4-A76D-FD99-C873-D3ACC8AF4733}"/>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8" name="Star: 5 Points 7">
                <a:extLst>
                  <a:ext uri="{FF2B5EF4-FFF2-40B4-BE49-F238E27FC236}">
                    <a16:creationId xmlns:a16="http://schemas.microsoft.com/office/drawing/2014/main" id="{1C2FFB9E-CBD8-C0D7-A295-BD3E54C47E4D}"/>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tar: 5 Points 8">
                <a:extLst>
                  <a:ext uri="{FF2B5EF4-FFF2-40B4-BE49-F238E27FC236}">
                    <a16:creationId xmlns:a16="http://schemas.microsoft.com/office/drawing/2014/main" id="{59A55DF1-24FF-311C-36E5-86E5829115F7}"/>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336109CB-27B2-7EEC-FCB1-FB059E0AAB8B}"/>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4" name="Slide Number Placeholder 5">
            <a:extLst>
              <a:ext uri="{FF2B5EF4-FFF2-40B4-BE49-F238E27FC236}">
                <a16:creationId xmlns:a16="http://schemas.microsoft.com/office/drawing/2014/main" id="{2DD8E1F3-E924-A6A0-8564-832CD5F40BF4}"/>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pic>
        <p:nvPicPr>
          <p:cNvPr id="2" name="Picture 1">
            <a:extLst>
              <a:ext uri="{FF2B5EF4-FFF2-40B4-BE49-F238E27FC236}">
                <a16:creationId xmlns:a16="http://schemas.microsoft.com/office/drawing/2014/main" id="{38921102-A0CA-BDA3-8782-A952D188FFFB}"/>
              </a:ext>
            </a:extLst>
          </p:cNvPr>
          <p:cNvPicPr/>
          <p:nvPr userDrawn="1"/>
        </p:nvPicPr>
        <p:blipFill>
          <a:blip r:embed="rId2" cstate="screen">
            <a:alphaModFix/>
            <a:extLst>
              <a:ext uri="{28A0092B-C50C-407E-A947-70E740481C1C}">
                <a14:useLocalDpi xmlns:a14="http://schemas.microsoft.com/office/drawing/2010/main"/>
              </a:ext>
            </a:extLst>
          </a:blip>
          <a:stretch/>
        </p:blipFill>
        <p:spPr>
          <a:xfrm>
            <a:off x="4395019" y="1667809"/>
            <a:ext cx="3401962" cy="4169922"/>
          </a:xfrm>
          <a:prstGeom prst="rect">
            <a:avLst/>
          </a:prstGeom>
        </p:spPr>
      </p:pic>
    </p:spTree>
    <p:extLst>
      <p:ext uri="{BB962C8B-B14F-4D97-AF65-F5344CB8AC3E}">
        <p14:creationId xmlns:p14="http://schemas.microsoft.com/office/powerpoint/2010/main" val="4078932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2_End Slide_Transpar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902EDC-6E33-786E-C7BA-5938B679D068}"/>
              </a:ext>
            </a:extLst>
          </p:cNvPr>
          <p:cNvGrpSpPr>
            <a:grpSpLocks noGrp="1" noUngrp="1" noRot="1" noMove="1" noResize="1"/>
          </p:cNvGrpSpPr>
          <p:nvPr userDrawn="1"/>
        </p:nvGrpSpPr>
        <p:grpSpPr>
          <a:xfrm>
            <a:off x="116625" y="7444247"/>
            <a:ext cx="7065430" cy="286245"/>
            <a:chOff x="306192" y="7421091"/>
            <a:chExt cx="7065430" cy="286245"/>
          </a:xfrm>
        </p:grpSpPr>
        <p:sp>
          <p:nvSpPr>
            <p:cNvPr id="4" name="TextBox 3">
              <a:extLst>
                <a:ext uri="{FF2B5EF4-FFF2-40B4-BE49-F238E27FC236}">
                  <a16:creationId xmlns:a16="http://schemas.microsoft.com/office/drawing/2014/main" id="{2956500B-6F17-2E2E-BF7F-9260A28A20A5}"/>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5" name="Group 4">
              <a:extLst>
                <a:ext uri="{FF2B5EF4-FFF2-40B4-BE49-F238E27FC236}">
                  <a16:creationId xmlns:a16="http://schemas.microsoft.com/office/drawing/2014/main" id="{33466952-0C21-4B6A-227D-8566C5185756}"/>
                </a:ext>
              </a:extLst>
            </p:cNvPr>
            <p:cNvGrpSpPr>
              <a:grpSpLocks noGrp="1" noUngrp="1" noRot="1" noMove="1" noResize="1"/>
            </p:cNvGrpSpPr>
            <p:nvPr userDrawn="1"/>
          </p:nvGrpSpPr>
          <p:grpSpPr>
            <a:xfrm>
              <a:off x="306192" y="7430337"/>
              <a:ext cx="5321690" cy="276999"/>
              <a:chOff x="306192" y="7404579"/>
              <a:chExt cx="5321690" cy="276999"/>
            </a:xfrm>
          </p:grpSpPr>
          <p:sp>
            <p:nvSpPr>
              <p:cNvPr id="7" name="TextBox 6">
                <a:extLst>
                  <a:ext uri="{FF2B5EF4-FFF2-40B4-BE49-F238E27FC236}">
                    <a16:creationId xmlns:a16="http://schemas.microsoft.com/office/drawing/2014/main" id="{632354F4-A76D-FD99-C873-D3ACC8AF4733}"/>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8" name="Star: 5 Points 7">
                <a:extLst>
                  <a:ext uri="{FF2B5EF4-FFF2-40B4-BE49-F238E27FC236}">
                    <a16:creationId xmlns:a16="http://schemas.microsoft.com/office/drawing/2014/main" id="{1C2FFB9E-CBD8-C0D7-A295-BD3E54C47E4D}"/>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tar: 5 Points 8">
                <a:extLst>
                  <a:ext uri="{FF2B5EF4-FFF2-40B4-BE49-F238E27FC236}">
                    <a16:creationId xmlns:a16="http://schemas.microsoft.com/office/drawing/2014/main" id="{59A55DF1-24FF-311C-36E5-86E5829115F7}"/>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336109CB-27B2-7EEC-FCB1-FB059E0AAB8B}"/>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4" name="Slide Number Placeholder 5">
            <a:extLst>
              <a:ext uri="{FF2B5EF4-FFF2-40B4-BE49-F238E27FC236}">
                <a16:creationId xmlns:a16="http://schemas.microsoft.com/office/drawing/2014/main" id="{2DD8E1F3-E924-A6A0-8564-832CD5F40BF4}"/>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pic>
        <p:nvPicPr>
          <p:cNvPr id="2" name="Picture 1">
            <a:extLst>
              <a:ext uri="{FF2B5EF4-FFF2-40B4-BE49-F238E27FC236}">
                <a16:creationId xmlns:a16="http://schemas.microsoft.com/office/drawing/2014/main" id="{38921102-A0CA-BDA3-8782-A952D188FFFB}"/>
              </a:ext>
            </a:extLst>
          </p:cNvPr>
          <p:cNvPicPr/>
          <p:nvPr userDrawn="1"/>
        </p:nvPicPr>
        <p:blipFill>
          <a:blip r:embed="rId2" cstate="screen">
            <a:alphaModFix amt="20000"/>
            <a:extLst>
              <a:ext uri="{28A0092B-C50C-407E-A947-70E740481C1C}">
                <a14:useLocalDpi xmlns:a14="http://schemas.microsoft.com/office/drawing/2010/main"/>
              </a:ext>
            </a:extLst>
          </a:blip>
          <a:stretch/>
        </p:blipFill>
        <p:spPr>
          <a:xfrm>
            <a:off x="4395019" y="1667809"/>
            <a:ext cx="3401962" cy="4169922"/>
          </a:xfrm>
          <a:prstGeom prst="rect">
            <a:avLst/>
          </a:prstGeom>
        </p:spPr>
      </p:pic>
    </p:spTree>
    <p:extLst>
      <p:ext uri="{BB962C8B-B14F-4D97-AF65-F5344CB8AC3E}">
        <p14:creationId xmlns:p14="http://schemas.microsoft.com/office/powerpoint/2010/main" val="854336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03885627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795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3377111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1_Plecemate Slide_Blank">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E7FD7ECF-C119-3A74-9BC6-69423343E980}"/>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3009798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76C7EE80-4C05-F9D0-6D7D-5335791CB2D2}"/>
              </a:ext>
            </a:extLst>
          </p:cNvPr>
          <p:cNvGrpSpPr/>
          <p:nvPr userDrawn="1"/>
        </p:nvGrpSpPr>
        <p:grpSpPr>
          <a:xfrm>
            <a:off x="116625" y="7444242"/>
            <a:ext cx="7065430" cy="286245"/>
            <a:chOff x="306192" y="7421091"/>
            <a:chExt cx="7065430" cy="286245"/>
          </a:xfrm>
        </p:grpSpPr>
        <p:sp>
          <p:nvSpPr>
            <p:cNvPr id="3" name="TextBox 2">
              <a:extLst>
                <a:ext uri="{FF2B5EF4-FFF2-40B4-BE49-F238E27FC236}">
                  <a16:creationId xmlns:a16="http://schemas.microsoft.com/office/drawing/2014/main" id="{4FE2EB60-7AC4-19D4-E91C-CEAB4FD554C0}"/>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1832D7D5-E5F1-8960-8571-A2D10322F3A6}"/>
                </a:ext>
              </a:extLst>
            </p:cNvPr>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5BCECDCE-9704-5BD2-07EB-E10870BCFBB3}"/>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3567D9CE-EFF0-8AB8-6705-56D3D74AD076}"/>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63581E2E-BE54-C212-BD67-20294E66334F}"/>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DFABEEBD-8E0A-004A-1414-94AD7B52422E}"/>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188116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lecemate Slide">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76C7EE80-4C05-F9D0-6D7D-5335791CB2D2}"/>
              </a:ext>
            </a:extLst>
          </p:cNvPr>
          <p:cNvGrpSpPr/>
          <p:nvPr userDrawn="1"/>
        </p:nvGrpSpPr>
        <p:grpSpPr>
          <a:xfrm>
            <a:off x="116625" y="7444242"/>
            <a:ext cx="7065430" cy="286245"/>
            <a:chOff x="306192" y="7421091"/>
            <a:chExt cx="7065430" cy="286245"/>
          </a:xfrm>
        </p:grpSpPr>
        <p:sp>
          <p:nvSpPr>
            <p:cNvPr id="3" name="TextBox 2">
              <a:extLst>
                <a:ext uri="{FF2B5EF4-FFF2-40B4-BE49-F238E27FC236}">
                  <a16:creationId xmlns:a16="http://schemas.microsoft.com/office/drawing/2014/main" id="{4FE2EB60-7AC4-19D4-E91C-CEAB4FD554C0}"/>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1832D7D5-E5F1-8960-8571-A2D10322F3A6}"/>
                </a:ext>
              </a:extLst>
            </p:cNvPr>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5BCECDCE-9704-5BD2-07EB-E10870BCFBB3}"/>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3567D9CE-EFF0-8AB8-6705-56D3D74AD076}"/>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63581E2E-BE54-C212-BD67-20294E66334F}"/>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DFABEEBD-8E0A-004A-1414-94AD7B52422E}"/>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6332633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3_Plecemate SlideCUI">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16" name="Group 15">
            <a:extLst>
              <a:ext uri="{FF2B5EF4-FFF2-40B4-BE49-F238E27FC236}">
                <a16:creationId xmlns:a16="http://schemas.microsoft.com/office/drawing/2014/main" id="{931553C8-9D03-0BB1-1C5B-FDCF6FD62EED}"/>
              </a:ext>
            </a:extLst>
          </p:cNvPr>
          <p:cNvGrpSpPr/>
          <p:nvPr userDrawn="1"/>
        </p:nvGrpSpPr>
        <p:grpSpPr>
          <a:xfrm>
            <a:off x="116625" y="7444242"/>
            <a:ext cx="7065430" cy="286245"/>
            <a:chOff x="306192" y="7421091"/>
            <a:chExt cx="7065430" cy="286245"/>
          </a:xfrm>
        </p:grpSpPr>
        <p:sp>
          <p:nvSpPr>
            <p:cNvPr id="17" name="TextBox 16">
              <a:extLst>
                <a:ext uri="{FF2B5EF4-FFF2-40B4-BE49-F238E27FC236}">
                  <a16:creationId xmlns:a16="http://schemas.microsoft.com/office/drawing/2014/main" id="{3218CB0F-DB56-9DB1-F1D7-B79034F750D7}"/>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18" name="Group 17">
              <a:extLst>
                <a:ext uri="{FF2B5EF4-FFF2-40B4-BE49-F238E27FC236}">
                  <a16:creationId xmlns:a16="http://schemas.microsoft.com/office/drawing/2014/main" id="{AACCC674-F640-A842-CDDC-87E7DE59096B}"/>
                </a:ext>
              </a:extLst>
            </p:cNvPr>
            <p:cNvGrpSpPr/>
            <p:nvPr userDrawn="1"/>
          </p:nvGrpSpPr>
          <p:grpSpPr>
            <a:xfrm>
              <a:off x="306192" y="7430337"/>
              <a:ext cx="5321690" cy="276999"/>
              <a:chOff x="306192" y="7404579"/>
              <a:chExt cx="5321690" cy="276999"/>
            </a:xfrm>
          </p:grpSpPr>
          <p:sp>
            <p:nvSpPr>
              <p:cNvPr id="19" name="TextBox 18">
                <a:extLst>
                  <a:ext uri="{FF2B5EF4-FFF2-40B4-BE49-F238E27FC236}">
                    <a16:creationId xmlns:a16="http://schemas.microsoft.com/office/drawing/2014/main" id="{DBCDDE62-004B-F11D-5E37-609A77BBB1E2}"/>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20" name="Star: 5 Points 19">
                <a:extLst>
                  <a:ext uri="{FF2B5EF4-FFF2-40B4-BE49-F238E27FC236}">
                    <a16:creationId xmlns:a16="http://schemas.microsoft.com/office/drawing/2014/main" id="{313812E0-3716-17DC-B0BB-40CBC418EF45}"/>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tar: 5 Points 20">
                <a:extLst>
                  <a:ext uri="{FF2B5EF4-FFF2-40B4-BE49-F238E27FC236}">
                    <a16:creationId xmlns:a16="http://schemas.microsoft.com/office/drawing/2014/main" id="{D4718D9B-2BBD-C13C-AE2F-D1E9E90DF333}"/>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Star: 5 Points 21">
                <a:extLst>
                  <a:ext uri="{FF2B5EF4-FFF2-40B4-BE49-F238E27FC236}">
                    <a16:creationId xmlns:a16="http://schemas.microsoft.com/office/drawing/2014/main" id="{F94E5D83-39F9-823E-6D34-EE3E7ACF9A1D}"/>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23" name="Rectangle 22">
            <a:extLst>
              <a:ext uri="{FF2B5EF4-FFF2-40B4-BE49-F238E27FC236}">
                <a16:creationId xmlns:a16="http://schemas.microsoft.com/office/drawing/2014/main" id="{7EE95DD6-9498-A79C-82ED-E6A6ABFA2CB0}"/>
              </a:ext>
            </a:extLst>
          </p:cNvPr>
          <p:cNvSpPr/>
          <p:nvPr userDrawn="1"/>
        </p:nvSpPr>
        <p:spPr>
          <a:xfrm>
            <a:off x="5817065"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4" name="Rectangle 23">
            <a:extLst>
              <a:ext uri="{FF2B5EF4-FFF2-40B4-BE49-F238E27FC236}">
                <a16:creationId xmlns:a16="http://schemas.microsoft.com/office/drawing/2014/main" id="{78E27FF7-4831-CEFE-2CA4-4066B714AE95}"/>
              </a:ext>
            </a:extLst>
          </p:cNvPr>
          <p:cNvSpPr/>
          <p:nvPr userDrawn="1"/>
        </p:nvSpPr>
        <p:spPr>
          <a:xfrm>
            <a:off x="5817065"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Slide Number Placeholder 5">
            <a:extLst>
              <a:ext uri="{FF2B5EF4-FFF2-40B4-BE49-F238E27FC236}">
                <a16:creationId xmlns:a16="http://schemas.microsoft.com/office/drawing/2014/main" id="{D8AA2A1D-24BF-931A-0BBA-EF8C64029D57}"/>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936516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4_Plecemate Slide_CUI">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18" name="Group 17">
            <a:extLst>
              <a:ext uri="{FF2B5EF4-FFF2-40B4-BE49-F238E27FC236}">
                <a16:creationId xmlns:a16="http://schemas.microsoft.com/office/drawing/2014/main" id="{AACCC674-F640-A842-CDDC-87E7DE59096B}"/>
              </a:ext>
            </a:extLst>
          </p:cNvPr>
          <p:cNvGrpSpPr/>
          <p:nvPr userDrawn="1"/>
        </p:nvGrpSpPr>
        <p:grpSpPr>
          <a:xfrm>
            <a:off x="116625" y="7453486"/>
            <a:ext cx="5321690" cy="276999"/>
            <a:chOff x="306192" y="7404579"/>
            <a:chExt cx="5321690" cy="276999"/>
          </a:xfrm>
        </p:grpSpPr>
        <p:sp>
          <p:nvSpPr>
            <p:cNvPr id="19" name="TextBox 18">
              <a:extLst>
                <a:ext uri="{FF2B5EF4-FFF2-40B4-BE49-F238E27FC236}">
                  <a16:creationId xmlns:a16="http://schemas.microsoft.com/office/drawing/2014/main" id="{DBCDDE62-004B-F11D-5E37-609A77BBB1E2}"/>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20" name="Star: 5 Points 19">
              <a:extLst>
                <a:ext uri="{FF2B5EF4-FFF2-40B4-BE49-F238E27FC236}">
                  <a16:creationId xmlns:a16="http://schemas.microsoft.com/office/drawing/2014/main" id="{313812E0-3716-17DC-B0BB-40CBC418EF45}"/>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tar: 5 Points 20">
              <a:extLst>
                <a:ext uri="{FF2B5EF4-FFF2-40B4-BE49-F238E27FC236}">
                  <a16:creationId xmlns:a16="http://schemas.microsoft.com/office/drawing/2014/main" id="{D4718D9B-2BBD-C13C-AE2F-D1E9E90DF333}"/>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Star: 5 Points 21">
              <a:extLst>
                <a:ext uri="{FF2B5EF4-FFF2-40B4-BE49-F238E27FC236}">
                  <a16:creationId xmlns:a16="http://schemas.microsoft.com/office/drawing/2014/main" id="{F94E5D83-39F9-823E-6D34-EE3E7ACF9A1D}"/>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Rectangle 1">
            <a:extLst>
              <a:ext uri="{FF2B5EF4-FFF2-40B4-BE49-F238E27FC236}">
                <a16:creationId xmlns:a16="http://schemas.microsoft.com/office/drawing/2014/main" id="{03EFC13B-619E-711A-91E1-5B2455DC2D43}"/>
              </a:ext>
            </a:extLst>
          </p:cNvPr>
          <p:cNvSpPr/>
          <p:nvPr userDrawn="1"/>
        </p:nvSpPr>
        <p:spPr>
          <a:xfrm>
            <a:off x="5817065" y="150248"/>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Rectangle 2">
            <a:extLst>
              <a:ext uri="{FF2B5EF4-FFF2-40B4-BE49-F238E27FC236}">
                <a16:creationId xmlns:a16="http://schemas.microsoft.com/office/drawing/2014/main" id="{310B466C-FCBB-A0F7-EBF7-2C39AA9BBB27}"/>
              </a:ext>
            </a:extLst>
          </p:cNvPr>
          <p:cNvSpPr/>
          <p:nvPr userDrawn="1"/>
        </p:nvSpPr>
        <p:spPr>
          <a:xfrm>
            <a:off x="5817065" y="7483448"/>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4" name="Slide Number Placeholder 5">
            <a:extLst>
              <a:ext uri="{FF2B5EF4-FFF2-40B4-BE49-F238E27FC236}">
                <a16:creationId xmlns:a16="http://schemas.microsoft.com/office/drawing/2014/main" id="{7F425F28-E1F5-D687-BA3C-8F7A74C8F1D9}"/>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5489271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dirty="0"/>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13940666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2_Content Slide_CUI">
    <p:spTree>
      <p:nvGrpSpPr>
        <p:cNvPr id="1" name=""/>
        <p:cNvGrpSpPr/>
        <p:nvPr/>
      </p:nvGrpSpPr>
      <p:grpSpPr>
        <a:xfrm>
          <a:off x="0" y="0"/>
          <a:ext cx="0" cy="0"/>
          <a:chOff x="0" y="0"/>
          <a:chExt cx="0" cy="0"/>
        </a:xfrm>
      </p:grpSpPr>
      <p:sp>
        <p:nvSpPr>
          <p:cNvPr id="10" name="Text Placeholder 28">
            <a:extLst>
              <a:ext uri="{FF2B5EF4-FFF2-40B4-BE49-F238E27FC236}">
                <a16:creationId xmlns:a16="http://schemas.microsoft.com/office/drawing/2014/main" id="{8D6F8CFD-E831-0944-5A93-6E7A2C89BBCB}"/>
              </a:ext>
            </a:extLst>
          </p:cNvPr>
          <p:cNvSpPr>
            <a:spLocks noGrp="1"/>
          </p:cNvSpPr>
          <p:nvPr userDrawn="1">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11" name="Title 11">
            <a:extLst>
              <a:ext uri="{FF2B5EF4-FFF2-40B4-BE49-F238E27FC236}">
                <a16:creationId xmlns:a16="http://schemas.microsoft.com/office/drawing/2014/main" id="{53F21022-D87F-E441-A23C-9B4EE4DCAB8B}"/>
              </a:ext>
            </a:extLst>
          </p:cNvPr>
          <p:cNvSpPr>
            <a:spLocks noGrp="1" noRot="1" noMove="1" noResize="1" noEditPoints="1" noAdjustHandles="1" noChangeArrowheads="1" noChangeShapeType="1"/>
          </p:cNvSpPr>
          <p:nvPr userDrawn="1">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13" name="Rectangle 12">
            <a:extLst>
              <a:ext uri="{FF2B5EF4-FFF2-40B4-BE49-F238E27FC236}">
                <a16:creationId xmlns:a16="http://schemas.microsoft.com/office/drawing/2014/main" id="{92478774-2AB7-7AEC-4EA9-4DA66B5AB146}"/>
              </a:ext>
            </a:extLst>
          </p:cNvPr>
          <p:cNvSpPr>
            <a:spLocks noGrp="1" noRot="1" noMove="1" noResize="1" noEditPoints="1" noAdjustHandles="1" noChangeArrowheads="1" noChangeShapeType="1"/>
          </p:cNvSpPr>
          <p:nvPr userDrawn="1"/>
        </p:nvSpPr>
        <p:spPr>
          <a:xfrm>
            <a:off x="5749910" y="90193"/>
            <a:ext cx="651700"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Slide Number Placeholder 5">
            <a:extLst>
              <a:ext uri="{FF2B5EF4-FFF2-40B4-BE49-F238E27FC236}">
                <a16:creationId xmlns:a16="http://schemas.microsoft.com/office/drawing/2014/main" id="{7E83D8E2-2488-235C-AFE3-2FA5D9B10CF8}"/>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5" name="Group 4">
            <a:extLst>
              <a:ext uri="{FF2B5EF4-FFF2-40B4-BE49-F238E27FC236}">
                <a16:creationId xmlns:a16="http://schemas.microsoft.com/office/drawing/2014/main" id="{D982A84C-E3E4-8051-7662-41A3EBEE1329}"/>
              </a:ext>
            </a:extLst>
          </p:cNvPr>
          <p:cNvGrpSpPr>
            <a:grpSpLocks noGrp="1" noUngrp="1" noRot="1" noMove="1" noResize="1"/>
          </p:cNvGrpSpPr>
          <p:nvPr userDrawn="1"/>
        </p:nvGrpSpPr>
        <p:grpSpPr>
          <a:xfrm>
            <a:off x="182788" y="7249275"/>
            <a:ext cx="7198428" cy="458135"/>
            <a:chOff x="155370" y="7249274"/>
            <a:chExt cx="6118664" cy="458135"/>
          </a:xfrm>
        </p:grpSpPr>
        <p:sp>
          <p:nvSpPr>
            <p:cNvPr id="12" name="Rectangle 11">
              <a:extLst>
                <a:ext uri="{FF2B5EF4-FFF2-40B4-BE49-F238E27FC236}">
                  <a16:creationId xmlns:a16="http://schemas.microsoft.com/office/drawing/2014/main" id="{1CFE9A48-BFDE-B1A1-EC0B-ADDE27BCB510}"/>
                </a:ext>
              </a:extLst>
            </p:cNvPr>
            <p:cNvSpPr>
              <a:spLocks noGrp="1" noRot="1" noMove="1" noResize="1" noEditPoints="1" noAdjustHandles="1" noChangeArrowheads="1" noChangeShapeType="1"/>
            </p:cNvSpPr>
            <p:nvPr userDrawn="1"/>
          </p:nvSpPr>
          <p:spPr>
            <a:xfrm>
              <a:off x="488742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 name="TextBox 1">
              <a:extLst>
                <a:ext uri="{FF2B5EF4-FFF2-40B4-BE49-F238E27FC236}">
                  <a16:creationId xmlns:a16="http://schemas.microsoft.com/office/drawing/2014/main" id="{2BAE05E5-3E43-823D-0C10-C2CFCBB8066E}"/>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4" name="TextBox 3">
              <a:extLst>
                <a:ext uri="{FF2B5EF4-FFF2-40B4-BE49-F238E27FC236}">
                  <a16:creationId xmlns:a16="http://schemas.microsoft.com/office/drawing/2014/main" id="{6F86ACC1-1F94-1E5A-065D-3ED478D477FF}"/>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4" name="Star: 5 Points 13">
              <a:extLst>
                <a:ext uri="{FF2B5EF4-FFF2-40B4-BE49-F238E27FC236}">
                  <a16:creationId xmlns:a16="http://schemas.microsoft.com/office/drawing/2014/main" id="{92DF3345-37FE-4759-0E7D-9B6475A261A7}"/>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59A38822-1D3D-7762-F578-5E4EF3157F12}"/>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738DAE09-D2DD-EE87-FF86-C19598760808}"/>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663483158"/>
      </p:ext>
    </p:extLst>
  </p:cSld>
  <p:clrMapOvr>
    <a:masterClrMapping/>
  </p:clrMapOvr>
  <p:extLst>
    <p:ext uri="{DCECCB84-F9BA-43D5-87BE-67443E8EF086}">
      <p15:sldGuideLst xmlns:p15="http://schemas.microsoft.com/office/powerpoint/2012/main">
        <p15:guide id="2" pos="326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01_Cov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160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79236338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1_Pla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a:t>
            </a:r>
          </a:p>
        </p:txBody>
      </p:sp>
    </p:spTree>
    <p:extLst>
      <p:ext uri="{BB962C8B-B14F-4D97-AF65-F5344CB8AC3E}">
        <p14:creationId xmlns:p14="http://schemas.microsoft.com/office/powerpoint/2010/main" val="226592013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2_Pla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a:t>
            </a:r>
          </a:p>
        </p:txBody>
      </p:sp>
    </p:spTree>
    <p:extLst>
      <p:ext uri="{BB962C8B-B14F-4D97-AF65-F5344CB8AC3E}">
        <p14:creationId xmlns:p14="http://schemas.microsoft.com/office/powerpoint/2010/main" val="386962154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Plecemate Slide">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76C7EE80-4C05-F9D0-6D7D-5335791CB2D2}"/>
              </a:ext>
            </a:extLst>
          </p:cNvPr>
          <p:cNvGrpSpPr/>
          <p:nvPr userDrawn="1"/>
        </p:nvGrpSpPr>
        <p:grpSpPr>
          <a:xfrm>
            <a:off x="116625" y="7444242"/>
            <a:ext cx="7065430" cy="286245"/>
            <a:chOff x="306192" y="7421091"/>
            <a:chExt cx="7065430" cy="286245"/>
          </a:xfrm>
        </p:grpSpPr>
        <p:sp>
          <p:nvSpPr>
            <p:cNvPr id="3" name="TextBox 2">
              <a:extLst>
                <a:ext uri="{FF2B5EF4-FFF2-40B4-BE49-F238E27FC236}">
                  <a16:creationId xmlns:a16="http://schemas.microsoft.com/office/drawing/2014/main" id="{4FE2EB60-7AC4-19D4-E91C-CEAB4FD554C0}"/>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1832D7D5-E5F1-8960-8571-A2D10322F3A6}"/>
                </a:ext>
              </a:extLst>
            </p:cNvPr>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5BCECDCE-9704-5BD2-07EB-E10870BCFBB3}"/>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3567D9CE-EFF0-8AB8-6705-56D3D74AD076}"/>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63581E2E-BE54-C212-BD67-20294E66334F}"/>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DFABEEBD-8E0A-004A-1414-94AD7B52422E}"/>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8543656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9223116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01_Pla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dirty="0"/>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dirty="0"/>
              <a:t> </a:t>
            </a:r>
          </a:p>
        </p:txBody>
      </p:sp>
    </p:spTree>
    <p:extLst>
      <p:ext uri="{BB962C8B-B14F-4D97-AF65-F5344CB8AC3E}">
        <p14:creationId xmlns:p14="http://schemas.microsoft.com/office/powerpoint/2010/main" val="21844807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98465877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318624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45068477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4216388008"/>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16519043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10.xml"/><Relationship Id="rId1" Type="http://schemas.openxmlformats.org/officeDocument/2006/relationships/slideLayout" Target="../slideLayouts/slideLayout2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18.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7.png"/><Relationship Id="rId5" Type="http://schemas.openxmlformats.org/officeDocument/2006/relationships/theme" Target="../theme/theme11.xml"/><Relationship Id="rId4" Type="http://schemas.openxmlformats.org/officeDocument/2006/relationships/slideLayout" Target="../slideLayouts/slideLayout3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image" Target="../media/image6.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4.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image" Target="../media/image7.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5.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4.xml"/><Relationship Id="rId7" Type="http://schemas.openxmlformats.org/officeDocument/2006/relationships/image" Target="../media/image6.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8.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11.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71B107-81D0-EFBF-3069-FEA5222B75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345958"/>
            <a:ext cx="12192000" cy="6857464"/>
          </a:xfrm>
          <a:prstGeom prst="rect">
            <a:avLst/>
          </a:prstGeom>
        </p:spPr>
      </p:pic>
      <p:pic>
        <p:nvPicPr>
          <p:cNvPr id="8" name="Picture 7">
            <a:extLst>
              <a:ext uri="{FF2B5EF4-FFF2-40B4-BE49-F238E27FC236}">
                <a16:creationId xmlns:a16="http://schemas.microsoft.com/office/drawing/2014/main" id="{378EEBE5-A002-A161-502F-A15D9EA8DF25}"/>
              </a:ext>
            </a:extLst>
          </p:cNvPr>
          <p:cNvPicPr>
            <a:picLocks noGrp="1" noRot="1" noChangeAspect="1" noMove="1" noResize="1" noEditPoints="1" noAdjustHandles="1" noChangeArrowheads="1" noChangeShapeType="1" noCrop="1"/>
          </p:cNvPicPr>
          <p:nvPr userDrawn="1"/>
        </p:nvPicPr>
        <p:blipFill>
          <a:blip r:embed="rId4" cstate="screen">
            <a:extLst>
              <a:ext uri="{28A0092B-C50C-407E-A947-70E740481C1C}">
                <a14:useLocalDpi xmlns:a14="http://schemas.microsoft.com/office/drawing/2010/main"/>
              </a:ext>
            </a:extLst>
          </a:blip>
          <a:srcRect/>
          <a:stretch/>
        </p:blipFill>
        <p:spPr>
          <a:xfrm>
            <a:off x="0" y="0"/>
            <a:ext cx="12192000" cy="7772399"/>
          </a:xfrm>
          <a:prstGeom prst="rect">
            <a:avLst/>
          </a:prstGeom>
        </p:spPr>
      </p:pic>
      <p:grpSp>
        <p:nvGrpSpPr>
          <p:cNvPr id="2" name="Group 1">
            <a:extLst>
              <a:ext uri="{FF2B5EF4-FFF2-40B4-BE49-F238E27FC236}">
                <a16:creationId xmlns:a16="http://schemas.microsoft.com/office/drawing/2014/main" id="{7CC9E19D-3A4B-FDF9-EDC7-9278749D32C0}"/>
              </a:ext>
            </a:extLst>
          </p:cNvPr>
          <p:cNvGrpSpPr>
            <a:grpSpLocks noGrp="1" noUngrp="1" noRot="1" noMove="1" noResize="1"/>
          </p:cNvGrpSpPr>
          <p:nvPr userDrawn="1"/>
        </p:nvGrpSpPr>
        <p:grpSpPr>
          <a:xfrm>
            <a:off x="1180949" y="533598"/>
            <a:ext cx="1907865" cy="961622"/>
            <a:chOff x="1187093" y="4410699"/>
            <a:chExt cx="1967348" cy="962439"/>
          </a:xfrm>
        </p:grpSpPr>
        <p:pic>
          <p:nvPicPr>
            <p:cNvPr id="3" name="Picture 2">
              <a:extLst>
                <a:ext uri="{FF2B5EF4-FFF2-40B4-BE49-F238E27FC236}">
                  <a16:creationId xmlns:a16="http://schemas.microsoft.com/office/drawing/2014/main" id="{5810FDDF-6F71-53D9-9D8F-6504D7F6DE8C}"/>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5" name="Picture 4" descr="A close up of a sign&#10;&#10;Description automatically generated">
              <a:extLst>
                <a:ext uri="{FF2B5EF4-FFF2-40B4-BE49-F238E27FC236}">
                  <a16:creationId xmlns:a16="http://schemas.microsoft.com/office/drawing/2014/main" id="{2E051FA2-6F5B-4703-EE26-B12530842D1F}"/>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2324645898"/>
      </p:ext>
    </p:extLst>
  </p:cSld>
  <p:clrMap bg1="lt1" tx1="dk1" bg2="lt2" tx2="dk2" accent1="accent1" accent2="accent2" accent3="accent3" accent4="accent4" accent5="accent5" accent6="accent6" hlink="hlink" folHlink="folHlink"/>
  <p:sldLayoutIdLst>
    <p:sldLayoutId id="2147483751" r:id="rId1"/>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71B107-81D0-EFBF-3069-FEA5222B754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6" y="403833"/>
            <a:ext cx="12191047" cy="6857464"/>
          </a:xfrm>
          <a:prstGeom prst="rect">
            <a:avLst/>
          </a:prstGeom>
        </p:spPr>
      </p:pic>
      <p:pic>
        <p:nvPicPr>
          <p:cNvPr id="8" name="Picture 7">
            <a:extLst>
              <a:ext uri="{FF2B5EF4-FFF2-40B4-BE49-F238E27FC236}">
                <a16:creationId xmlns:a16="http://schemas.microsoft.com/office/drawing/2014/main" id="{378EEBE5-A002-A161-502F-A15D9EA8DF25}"/>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0" y="0"/>
            <a:ext cx="12192000" cy="7772399"/>
          </a:xfrm>
          <a:prstGeom prst="rect">
            <a:avLst/>
          </a:prstGeom>
        </p:spPr>
      </p:pic>
      <p:grpSp>
        <p:nvGrpSpPr>
          <p:cNvPr id="2" name="Group 1">
            <a:extLst>
              <a:ext uri="{FF2B5EF4-FFF2-40B4-BE49-F238E27FC236}">
                <a16:creationId xmlns:a16="http://schemas.microsoft.com/office/drawing/2014/main" id="{7CC9E19D-3A4B-FDF9-EDC7-9278749D32C0}"/>
              </a:ext>
            </a:extLst>
          </p:cNvPr>
          <p:cNvGrpSpPr>
            <a:grpSpLocks noGrp="1" noUngrp="1" noRot="1" noMove="1" noResize="1"/>
          </p:cNvGrpSpPr>
          <p:nvPr userDrawn="1"/>
        </p:nvGrpSpPr>
        <p:grpSpPr>
          <a:xfrm>
            <a:off x="1180949" y="533598"/>
            <a:ext cx="1907865" cy="961622"/>
            <a:chOff x="1187093" y="4410699"/>
            <a:chExt cx="1967348" cy="962439"/>
          </a:xfrm>
        </p:grpSpPr>
        <p:pic>
          <p:nvPicPr>
            <p:cNvPr id="3" name="Picture 2">
              <a:extLst>
                <a:ext uri="{FF2B5EF4-FFF2-40B4-BE49-F238E27FC236}">
                  <a16:creationId xmlns:a16="http://schemas.microsoft.com/office/drawing/2014/main" id="{5810FDDF-6F71-53D9-9D8F-6504D7F6DE8C}"/>
                </a:ext>
              </a:extLst>
            </p:cNvPr>
            <p:cNvPicPr>
              <a:picLocks noGrp="1" noRot="1" noChangeAspect="1" noMove="1" noResize="1" noEditPoints="1" noAdjustHandles="1" noChangeArrowheads="1" noChangeShapeType="1" noCrop="1"/>
            </p:cNvPicPr>
            <p:nvPr userDrawn="1"/>
          </p:nvPicPr>
          <p:blipFill>
            <a:blip r:embed="rId5" cstate="print">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5" name="Picture 4" descr="A close up of a sign&#10;&#10;Description automatically generated">
              <a:extLst>
                <a:ext uri="{FF2B5EF4-FFF2-40B4-BE49-F238E27FC236}">
                  <a16:creationId xmlns:a16="http://schemas.microsoft.com/office/drawing/2014/main" id="{2E051FA2-6F5B-4703-EE26-B12530842D1F}"/>
                </a:ext>
              </a:extLst>
            </p:cNvPr>
            <p:cNvPicPr>
              <a:picLocks noGrp="1" noRot="1" noChangeAspect="1" noMove="1" noResize="1" noEditPoints="1" noAdjustHandles="1" noChangeArrowheads="1" noChangeShapeType="1" noCrop="1"/>
            </p:cNvPicPr>
            <p:nvPr userDrawn="1"/>
          </p:nvPicPr>
          <p:blipFill>
            <a:blip r:embed="rId6" cstate="print">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4294894671"/>
      </p:ext>
    </p:extLst>
  </p:cSld>
  <p:clrMap bg1="lt1" tx1="dk1" bg2="lt2" tx2="dk2" accent1="accent1" accent2="accent2" accent3="accent3" accent4="accent4" accent5="accent5" accent6="accent6" hlink="hlink" folHlink="folHlink"/>
  <p:sldLayoutIdLst>
    <p:sldLayoutId id="2147483778" r:id="rId1"/>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7" cstate="hqprint">
                <a:extLst>
                  <a:ext uri="{28A0092B-C50C-407E-A947-70E740481C1C}">
                    <a14:useLocalDpi xmlns:a14="http://schemas.microsoft.com/office/drawing/2010/main" val="0"/>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357247984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7" r:id="rId4"/>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350311657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80" r:id="rId3"/>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C5AB9-E70F-850E-F265-3C6B725FAA2D}"/>
              </a:ext>
            </a:extLst>
          </p:cNvPr>
          <p:cNvPicPr>
            <a:picLocks noChangeAspect="1"/>
          </p:cNvPicPr>
          <p:nvPr userDrawn="1"/>
        </p:nvPicPr>
        <p:blipFill rotWithShape="1">
          <a:blip r:embed="rId5" cstate="print">
            <a:clrChange>
              <a:clrFrom>
                <a:srgbClr val="8AEBF4"/>
              </a:clrFrom>
              <a:clrTo>
                <a:srgbClr val="8AEBF4">
                  <a:alpha val="0"/>
                </a:srgbClr>
              </a:clrTo>
            </a:clrChange>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0" y="707572"/>
            <a:ext cx="12192000" cy="3178629"/>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7"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251332070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6B55A90-9E54-602D-2FA7-68CB983CD022}"/>
              </a:ext>
            </a:extLst>
          </p:cNvPr>
          <p:cNvPicPr>
            <a:picLocks noChangeAspect="1"/>
          </p:cNvPicPr>
          <p:nvPr userDrawn="1"/>
        </p:nvPicPr>
        <p:blipFill>
          <a:blip r:embed="rId7" cstate="screen">
            <a:alphaModFix amt="50000"/>
            <a:extLst>
              <a:ext uri="{28A0092B-C50C-407E-A947-70E740481C1C}">
                <a14:useLocalDpi xmlns:a14="http://schemas.microsoft.com/office/drawing/2010/main"/>
              </a:ext>
            </a:extLst>
          </a:blip>
          <a:stretch>
            <a:fillRect/>
          </a:stretch>
        </p:blipFill>
        <p:spPr>
          <a:xfrm>
            <a:off x="0" y="365298"/>
            <a:ext cx="12192000" cy="7041804"/>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8"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9"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156816046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79" r:id="rId5"/>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26C3FC-36A0-3768-1092-8EB7FFE8DCEB}"/>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13519" y="763806"/>
            <a:ext cx="12204871" cy="6654800"/>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8"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9"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104070010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81" r:id="rId5"/>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669A6A-4625-65E2-772D-899D3AB1A62A}"/>
              </a:ext>
            </a:extLst>
          </p:cNvPr>
          <p:cNvGrpSpPr>
            <a:grpSpLocks noGrp="1" noUngrp="1" noRot="1" noMove="1" noResize="1"/>
          </p:cNvGrpSpPr>
          <p:nvPr userDrawn="1"/>
        </p:nvGrpSpPr>
        <p:grpSpPr>
          <a:xfrm>
            <a:off x="-12841" y="12"/>
            <a:ext cx="12217689" cy="7794494"/>
            <a:chOff x="-12841" y="12"/>
            <a:chExt cx="12217689" cy="7794494"/>
          </a:xfrm>
        </p:grpSpPr>
        <p:pic>
          <p:nvPicPr>
            <p:cNvPr id="3" name="Picture 2" descr="Map&#10;&#10;Description automatically generated">
              <a:extLst>
                <a:ext uri="{FF2B5EF4-FFF2-40B4-BE49-F238E27FC236}">
                  <a16:creationId xmlns:a16="http://schemas.microsoft.com/office/drawing/2014/main" id="{D0972657-D021-2E90-B692-BCB6ED563FBA}"/>
                </a:ext>
              </a:extLst>
            </p:cNvPr>
            <p:cNvPicPr>
              <a:picLocks noChangeAspect="1"/>
            </p:cNvPicPr>
            <p:nvPr userDrawn="1"/>
          </p:nvPicPr>
          <p:blipFill rotWithShape="1">
            <a:blip r:embed="rId4" cstate="print">
              <a:duotone>
                <a:schemeClr val="accent5">
                  <a:shade val="45000"/>
                  <a:satMod val="135000"/>
                </a:schemeClr>
                <a:prstClr val="white"/>
              </a:duotone>
              <a:alphaModFix amt="35000"/>
              <a:extLst>
                <a:ext uri="{BEBA8EAE-BF5A-486C-A8C5-ECC9F3942E4B}">
                  <a14:imgProps xmlns:a14="http://schemas.microsoft.com/office/drawing/2010/main">
                    <a14:imgLayer r:embed="rId5">
                      <a14:imgEffect>
                        <a14:colorTemperature colorTemp="11200"/>
                      </a14:imgEffect>
                      <a14:imgEffect>
                        <a14:brightnessContrast contrast="-40000"/>
                      </a14:imgEffect>
                    </a14:imgLayer>
                  </a14:imgProps>
                </a:ext>
                <a:ext uri="{28A0092B-C50C-407E-A947-70E740481C1C}">
                  <a14:useLocalDpi xmlns:a14="http://schemas.microsoft.com/office/drawing/2010/main"/>
                </a:ext>
              </a:extLst>
            </a:blip>
            <a:srcRect t="-969" r="-1"/>
            <a:stretch/>
          </p:blipFill>
          <p:spPr>
            <a:xfrm>
              <a:off x="0" y="314935"/>
              <a:ext cx="12192000" cy="7203272"/>
            </a:xfrm>
            <a:prstGeom prst="rect">
              <a:avLst/>
            </a:prstGeom>
          </p:spPr>
        </p:pic>
        <p:sp>
          <p:nvSpPr>
            <p:cNvPr id="7" name="Rectangle 6">
              <a:extLst>
                <a:ext uri="{FF2B5EF4-FFF2-40B4-BE49-F238E27FC236}">
                  <a16:creationId xmlns:a16="http://schemas.microsoft.com/office/drawing/2014/main" id="{83C8653E-B861-B050-CB75-62B864663EF3}"/>
                </a:ext>
              </a:extLst>
            </p:cNvPr>
            <p:cNvSpPr>
              <a:spLocks noGrp="1" noRot="1" noMove="1" noResize="1" noEditPoints="1" noAdjustHandles="1" noChangeArrowheads="1" noChangeShapeType="1"/>
            </p:cNvSpPr>
            <p:nvPr userDrawn="1"/>
          </p:nvSpPr>
          <p:spPr>
            <a:xfrm>
              <a:off x="7" y="7323581"/>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18" name="Rectangle 17">
              <a:extLst>
                <a:ext uri="{FF2B5EF4-FFF2-40B4-BE49-F238E27FC236}">
                  <a16:creationId xmlns:a16="http://schemas.microsoft.com/office/drawing/2014/main" id="{D251E0B1-25FD-E9FD-982A-C7499597BC42}"/>
                </a:ext>
              </a:extLst>
            </p:cNvPr>
            <p:cNvSpPr>
              <a:spLocks noGrp="1" noRot="1" noMove="1" noResize="1" noEditPoints="1" noAdjustHandles="1" noChangeArrowheads="1" noChangeShapeType="1"/>
            </p:cNvSpPr>
            <p:nvPr userDrawn="1"/>
          </p:nvSpPr>
          <p:spPr>
            <a:xfrm>
              <a:off x="-12841" y="12"/>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spTree>
    <p:extLst>
      <p:ext uri="{BB962C8B-B14F-4D97-AF65-F5344CB8AC3E}">
        <p14:creationId xmlns:p14="http://schemas.microsoft.com/office/powerpoint/2010/main" val="4220602920"/>
      </p:ext>
    </p:extLst>
  </p:cSld>
  <p:clrMap bg1="lt1" tx1="dk1" bg2="lt2" tx2="dk2" accent1="accent1" accent2="accent2" accent3="accent3" accent4="accent4" accent5="accent5" accent6="accent6" hlink="hlink" folHlink="folHlink"/>
  <p:sldLayoutIdLst>
    <p:sldLayoutId id="2147483733" r:id="rId1"/>
    <p:sldLayoutId id="2147483750" r:id="rId2"/>
  </p:sldLayoutIdLst>
  <p:hf hdr="0" ftr="0" dt="0"/>
  <p:txStyles>
    <p:titleStyle>
      <a:lvl1pPr algn="ctr" defTabSz="1005888" rtl="0" eaLnBrk="1" latinLnBrk="0" hangingPunct="1">
        <a:lnSpc>
          <a:spcPct val="100000"/>
        </a:lnSpc>
        <a:spcBef>
          <a:spcPct val="0"/>
        </a:spcBef>
        <a:buNone/>
        <a:defRPr sz="2641" b="1" kern="1200">
          <a:solidFill>
            <a:schemeClr val="accent5">
              <a:lumMod val="50000"/>
            </a:schemeClr>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chemeClr val="tx1"/>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Arial" panose="020B0604020202020204" pitchFamily="34" charset="0"/>
        <a:buChar char="–"/>
        <a:defRPr sz="2641" kern="1200">
          <a:solidFill>
            <a:schemeClr val="tx1"/>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Arial" panose="020B0604020202020204" pitchFamily="34" charset="0"/>
        <a:buChar char="•"/>
        <a:defRPr sz="2200" kern="1200">
          <a:solidFill>
            <a:schemeClr val="tx1"/>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2200" kern="1200">
          <a:solidFill>
            <a:schemeClr val="tx1"/>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chemeClr val="tx1"/>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540468"/>
      </p:ext>
    </p:extLst>
  </p:cSld>
  <p:clrMap bg1="lt1" tx1="dk1" bg2="lt2" tx2="dk2" accent1="accent1" accent2="accent2" accent3="accent3" accent4="accent4" accent5="accent5" accent6="accent6" hlink="hlink" folHlink="folHlink"/>
  <p:sldLayoutIdLst>
    <p:sldLayoutId id="2147483748" r:id="rId1"/>
    <p:sldLayoutId id="214748376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90DA2990-DFCD-CBAD-78C7-A7BA3E0C1BFC}"/>
              </a:ext>
            </a:extLst>
          </p:cNvPr>
          <p:cNvPicPr>
            <a:picLocks noChangeAspect="1"/>
          </p:cNvPicPr>
          <p:nvPr userDrawn="1"/>
        </p:nvPicPr>
        <p:blipFill>
          <a:blip r:embed="rId7" cstate="screen">
            <a:alphaModFix amt="50000"/>
            <a:extLst>
              <a:ext uri="{28A0092B-C50C-407E-A947-70E740481C1C}">
                <a14:useLocalDpi xmlns:a14="http://schemas.microsoft.com/office/drawing/2010/main"/>
              </a:ext>
            </a:extLst>
          </a:blip>
          <a:stretch>
            <a:fillRect/>
          </a:stretch>
        </p:blipFill>
        <p:spPr>
          <a:xfrm>
            <a:off x="0" y="365298"/>
            <a:ext cx="12192000" cy="7041804"/>
          </a:xfrm>
          <a:prstGeom prst="rect">
            <a:avLst/>
          </a:prstGeom>
        </p:spPr>
      </p:pic>
      <p:sp>
        <p:nvSpPr>
          <p:cNvPr id="21" name="Rectangle 20">
            <a:extLst>
              <a:ext uri="{FF2B5EF4-FFF2-40B4-BE49-F238E27FC236}">
                <a16:creationId xmlns:a16="http://schemas.microsoft.com/office/drawing/2014/main" id="{7DBF41BC-363F-F3C1-8CCA-5EE62CE08350}"/>
              </a:ext>
            </a:extLst>
          </p:cNvPr>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22"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sp>
        <p:nvSpPr>
          <p:cNvPr id="24" name="Rectangle 23">
            <a:extLst>
              <a:ext uri="{FF2B5EF4-FFF2-40B4-BE49-F238E27FC236}">
                <a16:creationId xmlns:a16="http://schemas.microsoft.com/office/drawing/2014/main" id="{BBA7841E-DF8A-3BC4-1902-D32FB95624E5}"/>
              </a:ext>
            </a:extLst>
          </p:cNvPr>
          <p:cNvSpPr/>
          <p:nvPr userDrawn="1"/>
        </p:nvSpPr>
        <p:spPr>
          <a:xfrm>
            <a:off x="-7421" y="7367423"/>
            <a:ext cx="12206840" cy="4155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870930" fontAlgn="auto">
              <a:lnSpc>
                <a:spcPct val="100000"/>
              </a:lnSpc>
              <a:spcBef>
                <a:spcPts val="0"/>
              </a:spcBef>
              <a:spcAft>
                <a:spcPts val="0"/>
              </a:spcAft>
              <a:buClrTx/>
              <a:buSzTx/>
              <a:buFontTx/>
              <a:buNone/>
              <a:tabLst/>
            </a:pPr>
            <a:endParaRPr kumimoji="0" lang="en-US" sz="1238" b="1" i="0" u="none" strike="noStrike" cap="all" spc="0" normalizeH="0" baseline="0" noProof="0">
              <a:ln>
                <a:noFill/>
              </a:ln>
              <a:solidFill>
                <a:prstClr val="white"/>
              </a:solidFill>
              <a:effectLst/>
              <a:highlight>
                <a:srgbClr val="000000"/>
              </a:highlight>
              <a:uLnTx/>
              <a:uFillTx/>
              <a:latin typeface="+mj-lt"/>
            </a:endParaRPr>
          </a:p>
        </p:txBody>
      </p:sp>
      <p:sp>
        <p:nvSpPr>
          <p:cNvPr id="22" name="Rectangle 27">
            <a:extLst>
              <a:ext uri="{FF2B5EF4-FFF2-40B4-BE49-F238E27FC236}">
                <a16:creationId xmlns:a16="http://schemas.microsoft.com/office/drawing/2014/main" id="{D7CDD393-32B0-73E5-920E-076EE437595F}"/>
              </a:ext>
            </a:extLst>
          </p:cNvPr>
          <p:cNvSpPr/>
          <p:nvPr userDrawn="1"/>
        </p:nvSpPr>
        <p:spPr>
          <a:xfrm flipH="1">
            <a:off x="3" y="177367"/>
            <a:ext cx="12192001" cy="822960"/>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59000">
                <a:srgbClr val="B99E55"/>
              </a:gs>
              <a:gs pos="22000">
                <a:srgbClr val="DCCFAA"/>
              </a:gs>
              <a:gs pos="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22" fontAlgn="auto">
              <a:lnSpc>
                <a:spcPct val="100000"/>
              </a:lnSpc>
              <a:spcBef>
                <a:spcPts val="0"/>
              </a:spcBef>
              <a:spcAft>
                <a:spcPts val="0"/>
              </a:spcAft>
              <a:buClrTx/>
              <a:buSzTx/>
              <a:buFontTx/>
              <a:buNone/>
              <a:tabLst/>
            </a:pPr>
            <a:endParaRPr kumimoji="0" lang="en-US" sz="1300" b="1" i="0" u="none" strike="noStrike" cap="all" spc="0" normalizeH="0" baseline="0" noProof="0">
              <a:ln>
                <a:noFill/>
              </a:ln>
              <a:solidFill>
                <a:prstClr val="white"/>
              </a:solidFill>
              <a:effectLst/>
              <a:uLnTx/>
              <a:uFillTx/>
              <a:latin typeface="+mj-lt"/>
            </a:endParaRPr>
          </a:p>
        </p:txBody>
      </p:sp>
      <p:sp>
        <p:nvSpPr>
          <p:cNvPr id="23" name="Rectangle 27">
            <a:extLst>
              <a:ext uri="{FF2B5EF4-FFF2-40B4-BE49-F238E27FC236}">
                <a16:creationId xmlns:a16="http://schemas.microsoft.com/office/drawing/2014/main" id="{32B57BA4-04F6-D30A-63F3-91E65BC9EE2C}"/>
              </a:ext>
            </a:extLst>
          </p:cNvPr>
          <p:cNvSpPr/>
          <p:nvPr userDrawn="1"/>
        </p:nvSpPr>
        <p:spPr>
          <a:xfrm flipH="1">
            <a:off x="-14839" y="-25080"/>
            <a:ext cx="12206839" cy="905833"/>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870930" fontAlgn="auto">
              <a:lnSpc>
                <a:spcPct val="100000"/>
              </a:lnSpc>
              <a:spcBef>
                <a:spcPts val="0"/>
              </a:spcBef>
              <a:spcAft>
                <a:spcPts val="0"/>
              </a:spcAft>
              <a:buClrTx/>
              <a:buSzTx/>
              <a:buFontTx/>
              <a:buNone/>
              <a:tabLst/>
            </a:pPr>
            <a:endParaRPr kumimoji="0" lang="en-US" sz="1238" b="1" i="0" u="none" strike="noStrike" cap="all" spc="0" normalizeH="0" baseline="0" noProof="0">
              <a:ln>
                <a:noFill/>
              </a:ln>
              <a:solidFill>
                <a:prstClr val="white"/>
              </a:solidFill>
              <a:effectLst/>
              <a:highlight>
                <a:srgbClr val="000000"/>
              </a:highlight>
              <a:uLnTx/>
              <a:uFillTx/>
              <a:latin typeface="+mj-lt"/>
            </a:endParaRPr>
          </a:p>
        </p:txBody>
      </p:sp>
      <p:pic>
        <p:nvPicPr>
          <p:cNvPr id="25" name="Picture 24">
            <a:extLst>
              <a:ext uri="{FF2B5EF4-FFF2-40B4-BE49-F238E27FC236}">
                <a16:creationId xmlns:a16="http://schemas.microsoft.com/office/drawing/2014/main" id="{637105E0-FA3E-7897-57D7-C12ECB102805}"/>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592362" y="196198"/>
            <a:ext cx="583943" cy="715762"/>
          </a:xfrm>
          <a:prstGeom prst="rect">
            <a:avLst/>
          </a:prstGeom>
          <a:effectLst>
            <a:outerShdw blurRad="50800" dist="38100" dir="10800000" algn="r" rotWithShape="0">
              <a:prstClr val="black">
                <a:alpha val="40000"/>
              </a:prstClr>
            </a:outerShdw>
          </a:effectLst>
        </p:spPr>
      </p:pic>
      <p:pic>
        <p:nvPicPr>
          <p:cNvPr id="26" name="Picture 25">
            <a:extLst>
              <a:ext uri="{FF2B5EF4-FFF2-40B4-BE49-F238E27FC236}">
                <a16:creationId xmlns:a16="http://schemas.microsoft.com/office/drawing/2014/main" id="{C5DDDB2E-B723-D17B-5202-35921C1A19A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13194" y="219421"/>
            <a:ext cx="625654" cy="625654"/>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03529211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Lst>
  <p:hf hdr="0" ftr="0" dt="0"/>
  <p:txStyles>
    <p:titleStyle>
      <a:lvl1pPr algn="ctr" defTabSz="1005913"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8" indent="-251478" algn="l" defTabSz="1005913"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34" indent="-251478" algn="l" defTabSz="1005913"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91" indent="-251478" algn="l" defTabSz="1005913"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46" indent="-251478" algn="l" defTabSz="1005913"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302" indent="-251478" algn="l" defTabSz="1005913"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260"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215"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171"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126"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913" rtl="0" eaLnBrk="1" latinLnBrk="0" hangingPunct="1">
        <a:defRPr sz="1980" kern="1200">
          <a:solidFill>
            <a:schemeClr val="tx1"/>
          </a:solidFill>
          <a:latin typeface="+mn-lt"/>
          <a:ea typeface="+mn-ea"/>
          <a:cs typeface="+mn-cs"/>
        </a:defRPr>
      </a:lvl1pPr>
      <a:lvl2pPr marL="502956" algn="l" defTabSz="1005913" rtl="0" eaLnBrk="1" latinLnBrk="0" hangingPunct="1">
        <a:defRPr sz="1980" kern="1200">
          <a:solidFill>
            <a:schemeClr val="tx1"/>
          </a:solidFill>
          <a:latin typeface="+mn-lt"/>
          <a:ea typeface="+mn-ea"/>
          <a:cs typeface="+mn-cs"/>
        </a:defRPr>
      </a:lvl2pPr>
      <a:lvl3pPr marL="1005913" algn="l" defTabSz="1005913" rtl="0" eaLnBrk="1" latinLnBrk="0" hangingPunct="1">
        <a:defRPr sz="1980" kern="1200">
          <a:solidFill>
            <a:schemeClr val="tx1"/>
          </a:solidFill>
          <a:latin typeface="+mn-lt"/>
          <a:ea typeface="+mn-ea"/>
          <a:cs typeface="+mn-cs"/>
        </a:defRPr>
      </a:lvl3pPr>
      <a:lvl4pPr marL="1508869" algn="l" defTabSz="1005913" rtl="0" eaLnBrk="1" latinLnBrk="0" hangingPunct="1">
        <a:defRPr sz="1980" kern="1200">
          <a:solidFill>
            <a:schemeClr val="tx1"/>
          </a:solidFill>
          <a:latin typeface="+mn-lt"/>
          <a:ea typeface="+mn-ea"/>
          <a:cs typeface="+mn-cs"/>
        </a:defRPr>
      </a:lvl4pPr>
      <a:lvl5pPr marL="2011824" algn="l" defTabSz="1005913" rtl="0" eaLnBrk="1" latinLnBrk="0" hangingPunct="1">
        <a:defRPr sz="1980" kern="1200">
          <a:solidFill>
            <a:schemeClr val="tx1"/>
          </a:solidFill>
          <a:latin typeface="+mn-lt"/>
          <a:ea typeface="+mn-ea"/>
          <a:cs typeface="+mn-cs"/>
        </a:defRPr>
      </a:lvl5pPr>
      <a:lvl6pPr marL="2514780" algn="l" defTabSz="1005913" rtl="0" eaLnBrk="1" latinLnBrk="0" hangingPunct="1">
        <a:defRPr sz="1980" kern="1200">
          <a:solidFill>
            <a:schemeClr val="tx1"/>
          </a:solidFill>
          <a:latin typeface="+mn-lt"/>
          <a:ea typeface="+mn-ea"/>
          <a:cs typeface="+mn-cs"/>
        </a:defRPr>
      </a:lvl6pPr>
      <a:lvl7pPr marL="3017738" algn="l" defTabSz="1005913" rtl="0" eaLnBrk="1" latinLnBrk="0" hangingPunct="1">
        <a:defRPr sz="1980" kern="1200">
          <a:solidFill>
            <a:schemeClr val="tx1"/>
          </a:solidFill>
          <a:latin typeface="+mn-lt"/>
          <a:ea typeface="+mn-ea"/>
          <a:cs typeface="+mn-cs"/>
        </a:defRPr>
      </a:lvl7pPr>
      <a:lvl8pPr marL="3520692" algn="l" defTabSz="1005913" rtl="0" eaLnBrk="1" latinLnBrk="0" hangingPunct="1">
        <a:defRPr sz="1980" kern="1200">
          <a:solidFill>
            <a:schemeClr val="tx1"/>
          </a:solidFill>
          <a:latin typeface="+mn-lt"/>
          <a:ea typeface="+mn-ea"/>
          <a:cs typeface="+mn-cs"/>
        </a:defRPr>
      </a:lvl8pPr>
      <a:lvl9pPr marL="4023649" algn="l" defTabSz="1005913"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9C36B3-4C68-5E27-418C-19A01F6908DC}"/>
              </a:ext>
            </a:extLst>
          </p:cNvPr>
          <p:cNvPicPr>
            <a:picLocks noChangeAspect="1"/>
          </p:cNvPicPr>
          <p:nvPr userDrawn="1"/>
        </p:nvPicPr>
        <p:blipFill rotWithShape="1">
          <a:blip r:embed="rId4" cstate="print">
            <a:clrChange>
              <a:clrFrom>
                <a:srgbClr val="8AEBF4"/>
              </a:clrFrom>
              <a:clrTo>
                <a:srgbClr val="8AEBF4">
                  <a:alpha val="0"/>
                </a:srgbClr>
              </a:clrTo>
            </a:clrChange>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0" y="707572"/>
            <a:ext cx="12192000" cy="3178629"/>
          </a:xfrm>
          <a:prstGeom prst="rect">
            <a:avLst/>
          </a:prstGeom>
        </p:spPr>
      </p:pic>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4"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8" name="Rectangle 7">
            <a:extLst>
              <a:ext uri="{FF2B5EF4-FFF2-40B4-BE49-F238E27FC236}">
                <a16:creationId xmlns:a16="http://schemas.microsoft.com/office/drawing/2014/main" id="{039C2A2D-8FFF-A47E-568F-A54303B962D0}"/>
              </a:ext>
            </a:extLst>
          </p:cNvPr>
          <p:cNvSpPr>
            <a:spLocks noGrp="1" noRot="1" noMove="1" noResize="1" noEditPoints="1" noAdjustHandles="1" noChangeArrowheads="1" noChangeShapeType="1"/>
          </p:cNvSpPr>
          <p:nvPr userDrawn="1"/>
        </p:nvSpPr>
        <p:spPr>
          <a:xfrm>
            <a:off x="2" y="7323571"/>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grpSp>
        <p:nvGrpSpPr>
          <p:cNvPr id="20" name="Group 19">
            <a:extLst>
              <a:ext uri="{FF2B5EF4-FFF2-40B4-BE49-F238E27FC236}">
                <a16:creationId xmlns:a16="http://schemas.microsoft.com/office/drawing/2014/main" id="{9BE90986-5868-7DA1-D50C-B9A48C5F2B4C}"/>
              </a:ext>
            </a:extLst>
          </p:cNvPr>
          <p:cNvGrpSpPr>
            <a:grpSpLocks noGrp="1" noUngrp="1" noRot="1" noMove="1" noResize="1"/>
          </p:cNvGrpSpPr>
          <p:nvPr userDrawn="1"/>
        </p:nvGrpSpPr>
        <p:grpSpPr>
          <a:xfrm>
            <a:off x="609600" y="487655"/>
            <a:ext cx="2086024" cy="859562"/>
            <a:chOff x="457200" y="464703"/>
            <a:chExt cx="1360416" cy="659494"/>
          </a:xfrm>
          <a:effectLst>
            <a:outerShdw blurRad="50800" dist="38100" dir="5400000" algn="t" rotWithShape="0">
              <a:prstClr val="black">
                <a:alpha val="40000"/>
              </a:prstClr>
            </a:outerShdw>
          </a:effectLst>
        </p:grpSpPr>
        <p:pic>
          <p:nvPicPr>
            <p:cNvPr id="16" name="Picture 15">
              <a:extLst>
                <a:ext uri="{FF2B5EF4-FFF2-40B4-BE49-F238E27FC236}">
                  <a16:creationId xmlns:a16="http://schemas.microsoft.com/office/drawing/2014/main" id="{F5307292-38BF-4B5C-AE99-4953EB0ED829}"/>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1279579" y="464703"/>
              <a:ext cx="538037" cy="659494"/>
            </a:xfrm>
            <a:prstGeom prst="rect">
              <a:avLst/>
            </a:prstGeom>
          </p:spPr>
        </p:pic>
        <p:pic>
          <p:nvPicPr>
            <p:cNvPr id="17" name="Picture 16" descr="A close up of a sign&#10;&#10;Description automatically generated">
              <a:extLst>
                <a:ext uri="{FF2B5EF4-FFF2-40B4-BE49-F238E27FC236}">
                  <a16:creationId xmlns:a16="http://schemas.microsoft.com/office/drawing/2014/main" id="{9FE87EE1-BF16-41DC-B66C-F206E45ED29C}"/>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457200" y="501910"/>
              <a:ext cx="585080" cy="585080"/>
            </a:xfrm>
            <a:prstGeom prst="rect">
              <a:avLst/>
            </a:prstGeom>
          </p:spPr>
        </p:pic>
      </p:grpSp>
    </p:spTree>
    <p:extLst>
      <p:ext uri="{BB962C8B-B14F-4D97-AF65-F5344CB8AC3E}">
        <p14:creationId xmlns:p14="http://schemas.microsoft.com/office/powerpoint/2010/main" val="3811472755"/>
      </p:ext>
    </p:extLst>
  </p:cSld>
  <p:clrMap bg1="lt1" tx1="dk1" bg2="lt2" tx2="dk2" accent1="accent1" accent2="accent2" accent3="accent3" accent4="accent4" accent5="accent5" accent6="accent6" hlink="hlink" folHlink="folHlink"/>
  <p:sldLayoutIdLst>
    <p:sldLayoutId id="2147483771" r:id="rId1"/>
    <p:sldLayoutId id="2147483772" r:id="rId2"/>
  </p:sldLayoutIdLst>
  <p:hf hdr="0" ftr="0" dt="0"/>
  <p:txStyles>
    <p:titleStyle>
      <a:lvl1pPr algn="ctr" defTabSz="1036317" rtl="0" eaLnBrk="1" latinLnBrk="0" hangingPunct="1">
        <a:lnSpc>
          <a:spcPct val="100000"/>
        </a:lnSpc>
        <a:spcBef>
          <a:spcPct val="0"/>
        </a:spcBef>
        <a:buNone/>
        <a:defRPr sz="2720" b="1" kern="1200">
          <a:solidFill>
            <a:srgbClr val="C9AD62"/>
          </a:solidFill>
          <a:latin typeface="+mj-lt"/>
          <a:ea typeface="+mj-ea"/>
          <a:cs typeface="+mj-cs"/>
        </a:defRPr>
      </a:lvl1pPr>
    </p:titleStyle>
    <p:bodyStyle>
      <a:lvl1pPr marL="259079" indent="-259079" algn="l" defTabSz="1036317" rtl="0" eaLnBrk="1" latinLnBrk="0" hangingPunct="1">
        <a:lnSpc>
          <a:spcPct val="90000"/>
        </a:lnSpc>
        <a:spcBef>
          <a:spcPts val="1360"/>
        </a:spcBef>
        <a:spcAft>
          <a:spcPts val="0"/>
        </a:spcAft>
        <a:buFont typeface="Arial" panose="020B0604020202020204" pitchFamily="34" charset="0"/>
        <a:buChar char="•"/>
        <a:defRPr sz="2720" kern="1200">
          <a:solidFill>
            <a:srgbClr val="171610"/>
          </a:solidFill>
          <a:latin typeface="+mn-lt"/>
          <a:ea typeface="+mn-ea"/>
          <a:cs typeface="+mn-cs"/>
        </a:defRPr>
      </a:lvl1pPr>
      <a:lvl2pPr marL="777238" indent="-259079" algn="l" defTabSz="1036317" rtl="0" eaLnBrk="1" latinLnBrk="0" hangingPunct="1">
        <a:lnSpc>
          <a:spcPct val="90000"/>
        </a:lnSpc>
        <a:spcBef>
          <a:spcPts val="680"/>
        </a:spcBef>
        <a:spcAft>
          <a:spcPts val="0"/>
        </a:spcAft>
        <a:buFont typeface="Courier New" panose="02070309020205020404" pitchFamily="49" charset="0"/>
        <a:buChar char="o"/>
        <a:defRPr sz="2493" kern="1200">
          <a:solidFill>
            <a:srgbClr val="171610"/>
          </a:solidFill>
          <a:latin typeface="+mn-lt"/>
          <a:ea typeface="+mn-ea"/>
          <a:cs typeface="+mn-cs"/>
        </a:defRPr>
      </a:lvl2pPr>
      <a:lvl3pPr marL="1295396" indent="-259079" algn="l" defTabSz="1036317" rtl="0" eaLnBrk="1" latinLnBrk="0" hangingPunct="1">
        <a:lnSpc>
          <a:spcPct val="90000"/>
        </a:lnSpc>
        <a:spcBef>
          <a:spcPts val="680"/>
        </a:spcBef>
        <a:spcAft>
          <a:spcPts val="0"/>
        </a:spcAft>
        <a:buFont typeface="Wingdings" panose="05000000000000000000" pitchFamily="2" charset="2"/>
        <a:buChar char="§"/>
        <a:defRPr sz="2267" kern="1200">
          <a:solidFill>
            <a:srgbClr val="171610"/>
          </a:solidFill>
          <a:latin typeface="+mn-lt"/>
          <a:ea typeface="+mn-ea"/>
          <a:cs typeface="+mn-cs"/>
        </a:defRPr>
      </a:lvl3pPr>
      <a:lvl4pPr marL="1813555" indent="-259079" algn="l" defTabSz="1036317" rtl="0" eaLnBrk="1" latinLnBrk="0" hangingPunct="1">
        <a:lnSpc>
          <a:spcPct val="90000"/>
        </a:lnSpc>
        <a:spcBef>
          <a:spcPts val="680"/>
        </a:spcBef>
        <a:spcAft>
          <a:spcPts val="0"/>
        </a:spcAft>
        <a:buFont typeface="Arial" panose="020B0604020202020204" pitchFamily="34" charset="0"/>
        <a:buChar char="–"/>
        <a:defRPr sz="2040" kern="1200">
          <a:solidFill>
            <a:srgbClr val="171610"/>
          </a:solidFill>
          <a:latin typeface="+mn-lt"/>
          <a:ea typeface="+mn-ea"/>
          <a:cs typeface="+mn-cs"/>
        </a:defRPr>
      </a:lvl4pPr>
      <a:lvl5pPr marL="2331713" indent="-259079" algn="l" defTabSz="1036317" rtl="0" eaLnBrk="1" latinLnBrk="0" hangingPunct="1">
        <a:lnSpc>
          <a:spcPct val="90000"/>
        </a:lnSpc>
        <a:spcBef>
          <a:spcPts val="680"/>
        </a:spcBef>
        <a:spcAft>
          <a:spcPts val="0"/>
        </a:spcAft>
        <a:buFont typeface="Arial" panose="020B0604020202020204" pitchFamily="34" charset="0"/>
        <a:buChar char="•"/>
        <a:defRPr sz="1813" kern="1200">
          <a:solidFill>
            <a:srgbClr val="171610"/>
          </a:solidFill>
          <a:latin typeface="+mn-lt"/>
          <a:ea typeface="+mn-ea"/>
          <a:cs typeface="+mn-cs"/>
        </a:defRPr>
      </a:lvl5pPr>
      <a:lvl6pPr marL="2849872"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030"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189"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347"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317" rtl="0" eaLnBrk="1" latinLnBrk="0" hangingPunct="1">
        <a:defRPr sz="2040" kern="1200">
          <a:solidFill>
            <a:schemeClr val="tx1"/>
          </a:solidFill>
          <a:latin typeface="+mn-lt"/>
          <a:ea typeface="+mn-ea"/>
          <a:cs typeface="+mn-cs"/>
        </a:defRPr>
      </a:lvl1pPr>
      <a:lvl2pPr marL="518158" algn="l" defTabSz="1036317" rtl="0" eaLnBrk="1" latinLnBrk="0" hangingPunct="1">
        <a:defRPr sz="2040" kern="1200">
          <a:solidFill>
            <a:schemeClr val="tx1"/>
          </a:solidFill>
          <a:latin typeface="+mn-lt"/>
          <a:ea typeface="+mn-ea"/>
          <a:cs typeface="+mn-cs"/>
        </a:defRPr>
      </a:lvl2pPr>
      <a:lvl3pPr marL="1036317" algn="l" defTabSz="1036317" rtl="0" eaLnBrk="1" latinLnBrk="0" hangingPunct="1">
        <a:defRPr sz="2040" kern="1200">
          <a:solidFill>
            <a:schemeClr val="tx1"/>
          </a:solidFill>
          <a:latin typeface="+mn-lt"/>
          <a:ea typeface="+mn-ea"/>
          <a:cs typeface="+mn-cs"/>
        </a:defRPr>
      </a:lvl3pPr>
      <a:lvl4pPr marL="1554475" algn="l" defTabSz="1036317" rtl="0" eaLnBrk="1" latinLnBrk="0" hangingPunct="1">
        <a:defRPr sz="2040" kern="1200">
          <a:solidFill>
            <a:schemeClr val="tx1"/>
          </a:solidFill>
          <a:latin typeface="+mn-lt"/>
          <a:ea typeface="+mn-ea"/>
          <a:cs typeface="+mn-cs"/>
        </a:defRPr>
      </a:lvl4pPr>
      <a:lvl5pPr marL="2072634" algn="l" defTabSz="1036317" rtl="0" eaLnBrk="1" latinLnBrk="0" hangingPunct="1">
        <a:defRPr sz="2040" kern="1200">
          <a:solidFill>
            <a:schemeClr val="tx1"/>
          </a:solidFill>
          <a:latin typeface="+mn-lt"/>
          <a:ea typeface="+mn-ea"/>
          <a:cs typeface="+mn-cs"/>
        </a:defRPr>
      </a:lvl5pPr>
      <a:lvl6pPr marL="2590792" algn="l" defTabSz="1036317" rtl="0" eaLnBrk="1" latinLnBrk="0" hangingPunct="1">
        <a:defRPr sz="2040" kern="1200">
          <a:solidFill>
            <a:schemeClr val="tx1"/>
          </a:solidFill>
          <a:latin typeface="+mn-lt"/>
          <a:ea typeface="+mn-ea"/>
          <a:cs typeface="+mn-cs"/>
        </a:defRPr>
      </a:lvl6pPr>
      <a:lvl7pPr marL="3108951" algn="l" defTabSz="1036317" rtl="0" eaLnBrk="1" latinLnBrk="0" hangingPunct="1">
        <a:defRPr sz="2040" kern="1200">
          <a:solidFill>
            <a:schemeClr val="tx1"/>
          </a:solidFill>
          <a:latin typeface="+mn-lt"/>
          <a:ea typeface="+mn-ea"/>
          <a:cs typeface="+mn-cs"/>
        </a:defRPr>
      </a:lvl7pPr>
      <a:lvl8pPr marL="3627109" algn="l" defTabSz="1036317" rtl="0" eaLnBrk="1" latinLnBrk="0" hangingPunct="1">
        <a:defRPr sz="2040" kern="1200">
          <a:solidFill>
            <a:schemeClr val="tx1"/>
          </a:solidFill>
          <a:latin typeface="+mn-lt"/>
          <a:ea typeface="+mn-ea"/>
          <a:cs typeface="+mn-cs"/>
        </a:defRPr>
      </a:lvl8pPr>
      <a:lvl9pPr marL="4145268" algn="l" defTabSz="1036317" rtl="0" eaLnBrk="1" latinLnBrk="0" hangingPunct="1">
        <a:defRPr sz="20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2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ideo" Target="https://www.youtube.com/embed/bwoSB56MyI4?feature=oembed" TargetMode="External"/><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8C7EE0-97CA-E418-29BA-BB8AF0BE15F6}"/>
              </a:ext>
            </a:extLst>
          </p:cNvPr>
          <p:cNvSpPr txBox="1">
            <a:spLocks/>
          </p:cNvSpPr>
          <p:nvPr/>
        </p:nvSpPr>
        <p:spPr>
          <a:xfrm>
            <a:off x="390416" y="1550691"/>
            <a:ext cx="3286849" cy="653826"/>
          </a:xfrm>
          <a:prstGeom prst="rect">
            <a:avLst/>
          </a:prstGeom>
          <a:noFill/>
          <a:effectLst/>
        </p:spPr>
        <p:txBody>
          <a:bodyPr lIns="91440" tIns="45720" rIns="91440" bIns="45720" anchor="t">
            <a:noAutofit/>
          </a:bodyPr>
          <a:lst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a:lstStyle>
          <a:p>
            <a:pPr algn="l">
              <a:lnSpc>
                <a:spcPct val="80000"/>
              </a:lnSpc>
            </a:pPr>
            <a:endParaRPr lang="en-US" sz="2400" dirty="0">
              <a:solidFill>
                <a:schemeClr val="bg1"/>
              </a:solidFill>
              <a:effectLst>
                <a:outerShdw blurRad="38100" dist="38100" dir="2700000" algn="tl">
                  <a:srgbClr val="000000">
                    <a:alpha val="43137"/>
                  </a:srgbClr>
                </a:outerShdw>
              </a:effectLst>
              <a:latin typeface="+mn-lt"/>
              <a:cs typeface="Arial"/>
            </a:endParaRPr>
          </a:p>
          <a:p>
            <a:pPr algn="l">
              <a:lnSpc>
                <a:spcPct val="80000"/>
              </a:lnSpc>
            </a:pPr>
            <a:r>
              <a:rPr lang="en-US" sz="2400" dirty="0">
                <a:solidFill>
                  <a:schemeClr val="bg1"/>
                </a:solidFill>
                <a:effectLst>
                  <a:outerShdw blurRad="38100" dist="38100" dir="2700000" algn="tl">
                    <a:srgbClr val="000000">
                      <a:alpha val="43137"/>
                    </a:srgbClr>
                  </a:outerShdw>
                </a:effectLst>
                <a:latin typeface="+mn-lt"/>
                <a:cs typeface="Arial"/>
              </a:rPr>
              <a:t>DLA OVERVIEW</a:t>
            </a:r>
          </a:p>
        </p:txBody>
      </p:sp>
      <p:sp>
        <p:nvSpPr>
          <p:cNvPr id="5" name="TextBox 4">
            <a:extLst>
              <a:ext uri="{FF2B5EF4-FFF2-40B4-BE49-F238E27FC236}">
                <a16:creationId xmlns:a16="http://schemas.microsoft.com/office/drawing/2014/main" id="{505E9E10-2580-A1DE-A321-EF1A2B852E7E}"/>
              </a:ext>
            </a:extLst>
          </p:cNvPr>
          <p:cNvSpPr txBox="1"/>
          <p:nvPr/>
        </p:nvSpPr>
        <p:spPr>
          <a:xfrm>
            <a:off x="390416" y="2204517"/>
            <a:ext cx="3420926" cy="58477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Briefer, Position​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Month DD, YYYY</a:t>
            </a:r>
            <a:endParaRPr kumimoji="0" lang="en-US"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F4290AEA-FFA2-6E38-14BE-3C68BF57C54F}"/>
              </a:ext>
            </a:extLst>
          </p:cNvPr>
          <p:cNvSpPr txBox="1"/>
          <p:nvPr/>
        </p:nvSpPr>
        <p:spPr>
          <a:xfrm>
            <a:off x="9189957" y="7444446"/>
            <a:ext cx="29038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9AD62"/>
                </a:solidFill>
                <a:effectLst/>
                <a:uLnTx/>
                <a:uFillTx/>
                <a:latin typeface="Arial" panose="020B0604020202020204"/>
                <a:ea typeface="+mn-ea"/>
                <a:cs typeface="+mn-cs"/>
              </a:rPr>
              <a:t>UDPATED AS OF 02/26/25</a:t>
            </a:r>
          </a:p>
        </p:txBody>
      </p:sp>
    </p:spTree>
    <p:extLst>
      <p:ext uri="{BB962C8B-B14F-4D97-AF65-F5344CB8AC3E}">
        <p14:creationId xmlns:p14="http://schemas.microsoft.com/office/powerpoint/2010/main" val="4123505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DAD16F-F97A-5C44-1057-1C690B13D1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3567211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A19C9-03AA-10F1-AC49-2E1599291F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3224575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47F9D6-829D-9EFE-8ABB-02BE48D945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
        <p:nvSpPr>
          <p:cNvPr id="4" name="Slide Number Placeholder 3">
            <a:extLst>
              <a:ext uri="{FF2B5EF4-FFF2-40B4-BE49-F238E27FC236}">
                <a16:creationId xmlns:a16="http://schemas.microsoft.com/office/drawing/2014/main" id="{FBCCCF01-BD52-6971-7CB8-66F7BCC65304}"/>
              </a:ext>
              <a:ext uri="{C183D7F6-B498-43B3-948B-1728B52AA6E4}">
                <adec:decorative xmlns:adec="http://schemas.microsoft.com/office/drawing/2017/decorative" val="1"/>
              </a:ext>
            </a:extLst>
          </p:cNvPr>
          <p:cNvSpPr txBox="1">
            <a:spLocks/>
          </p:cNvSpPr>
          <p:nvPr/>
        </p:nvSpPr>
        <p:spPr>
          <a:xfrm>
            <a:off x="7977596" y="7504190"/>
            <a:ext cx="3068005" cy="2537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b="1" dirty="0">
                <a:solidFill>
                  <a:srgbClr val="C9AD62"/>
                </a:solidFill>
                <a:latin typeface="Raleway" pitchFamily="2" charset="77"/>
              </a:rPr>
              <a:t>12</a:t>
            </a:r>
          </a:p>
        </p:txBody>
      </p:sp>
    </p:spTree>
    <p:extLst>
      <p:ext uri="{BB962C8B-B14F-4D97-AF65-F5344CB8AC3E}">
        <p14:creationId xmlns:p14="http://schemas.microsoft.com/office/powerpoint/2010/main" val="2922662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43ADC2-D727-9513-AAC0-9ACB05C9E8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2" y="486"/>
            <a:ext cx="12190475" cy="7771428"/>
          </a:xfrm>
          <a:prstGeom prst="rect">
            <a:avLst/>
          </a:prstGeom>
        </p:spPr>
      </p:pic>
      <p:sp>
        <p:nvSpPr>
          <p:cNvPr id="7" name="Slide Number Placeholder 3">
            <a:extLst>
              <a:ext uri="{FF2B5EF4-FFF2-40B4-BE49-F238E27FC236}">
                <a16:creationId xmlns:a16="http://schemas.microsoft.com/office/drawing/2014/main" id="{69DD2F48-21E1-D1D9-D686-7802C736BB67}"/>
              </a:ext>
              <a:ext uri="{C183D7F6-B498-43B3-948B-1728B52AA6E4}">
                <adec:decorative xmlns:adec="http://schemas.microsoft.com/office/drawing/2017/decorative" val="1"/>
              </a:ext>
            </a:extLst>
          </p:cNvPr>
          <p:cNvSpPr txBox="1">
            <a:spLocks/>
          </p:cNvSpPr>
          <p:nvPr/>
        </p:nvSpPr>
        <p:spPr>
          <a:xfrm>
            <a:off x="8839823" y="7390522"/>
            <a:ext cx="3068005" cy="41433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C9AD62"/>
                </a:solidFill>
                <a:latin typeface="Raleway Black"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srgbClr val="C9AD62"/>
                </a:solidFill>
                <a:effectLst/>
                <a:uLnTx/>
                <a:uFillTx/>
                <a:latin typeface="Raleway Black"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C9AD62"/>
              </a:solidFill>
              <a:effectLst/>
              <a:uLnTx/>
              <a:uFillTx/>
              <a:latin typeface="Raleway Black" pitchFamily="2" charset="0"/>
              <a:ea typeface="+mn-ea"/>
              <a:cs typeface="+mn-cs"/>
            </a:endParaRPr>
          </a:p>
        </p:txBody>
      </p:sp>
    </p:spTree>
    <p:extLst>
      <p:ext uri="{BB962C8B-B14F-4D97-AF65-F5344CB8AC3E}">
        <p14:creationId xmlns:p14="http://schemas.microsoft.com/office/powerpoint/2010/main" val="2925371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B5192D-0B06-5842-D297-1237BEB602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9" cy="7772399"/>
          </a:xfrm>
          <a:prstGeom prst="rect">
            <a:avLst/>
          </a:prstGeom>
        </p:spPr>
      </p:pic>
    </p:spTree>
    <p:extLst>
      <p:ext uri="{BB962C8B-B14F-4D97-AF65-F5344CB8AC3E}">
        <p14:creationId xmlns:p14="http://schemas.microsoft.com/office/powerpoint/2010/main" val="3256900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1CD5CA-4CAE-AE4F-43DF-7C1A347AEB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7772399"/>
          </a:xfrm>
          <a:prstGeom prst="rect">
            <a:avLst/>
          </a:prstGeom>
        </p:spPr>
      </p:pic>
    </p:spTree>
    <p:extLst>
      <p:ext uri="{BB962C8B-B14F-4D97-AF65-F5344CB8AC3E}">
        <p14:creationId xmlns:p14="http://schemas.microsoft.com/office/powerpoint/2010/main" val="4119472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D2CC86-D46F-6735-CE17-8F91B5F8B4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7772399"/>
          </a:xfrm>
          <a:prstGeom prst="rect">
            <a:avLst/>
          </a:prstGeom>
        </p:spPr>
      </p:pic>
    </p:spTree>
    <p:extLst>
      <p:ext uri="{BB962C8B-B14F-4D97-AF65-F5344CB8AC3E}">
        <p14:creationId xmlns:p14="http://schemas.microsoft.com/office/powerpoint/2010/main" val="16358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CEF4A0-ADEC-72E9-C3B7-229948BE51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585231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5C94A4-3DD9-2703-CE2F-4306B3CC9E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184454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E07B88-5FD1-A86E-A571-B1AF779A6F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380276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5DFD63B-19C5-406C-94B9-8D4804DD9C05}"/>
              </a:ext>
            </a:extLst>
          </p:cNvPr>
          <p:cNvSpPr txBox="1"/>
          <p:nvPr/>
        </p:nvSpPr>
        <p:spPr>
          <a:xfrm>
            <a:off x="2208372" y="1961131"/>
            <a:ext cx="9026652" cy="4785926"/>
          </a:xfrm>
          <a:prstGeom prst="rect">
            <a:avLst/>
          </a:prstGeom>
          <a:noFill/>
        </p:spPr>
        <p:txBody>
          <a:bodyPr wrap="square">
            <a:spAutoFit/>
          </a:bodyPr>
          <a:lstStyle/>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Video: </a:t>
            </a:r>
            <a:r>
              <a:rPr lang="en-US" sz="2300" dirty="0">
                <a:cs typeface="Times New Roman" panose="02020603050405020304" pitchFamily="18" charset="0"/>
              </a:rPr>
              <a:t>DLA is...The Nation's Logistics Combat Support Agency</a:t>
            </a:r>
            <a:endParaRPr lang="en-US" altLang="en-US" sz="2300" dirty="0">
              <a:cs typeface="Times New Roman" panose="02020603050405020304" pitchFamily="18" charset="0"/>
            </a:endParaRP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Mission, Vision and Strategic Plan </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Warfighter Always – Global Support</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Quick Facts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Relationships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Who’s Who in DLA</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Major Subordinate Commands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Regional Commands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Support Organizations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J-Codes </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as a Whole-of-Government Partner </a:t>
            </a:r>
            <a:endParaRPr lang="en-US" altLang="en-US" sz="2300" dirty="0">
              <a:solidFill>
                <a:srgbClr val="FF0000"/>
              </a:solidFill>
              <a:cs typeface="Times New Roman" panose="02020603050405020304" pitchFamily="18" charset="0"/>
            </a:endParaRPr>
          </a:p>
        </p:txBody>
      </p:sp>
      <p:sp>
        <p:nvSpPr>
          <p:cNvPr id="6" name="Title 3">
            <a:extLst>
              <a:ext uri="{FF2B5EF4-FFF2-40B4-BE49-F238E27FC236}">
                <a16:creationId xmlns:a16="http://schemas.microsoft.com/office/drawing/2014/main" id="{D0839E99-9840-DD11-6E67-D77F0476D5E5}"/>
              </a:ext>
            </a:extLst>
          </p:cNvPr>
          <p:cNvSpPr>
            <a:spLocks noGrp="1"/>
          </p:cNvSpPr>
          <p:nvPr>
            <p:ph type="title"/>
          </p:nvPr>
        </p:nvSpPr>
        <p:spPr>
          <a:xfrm>
            <a:off x="4224504" y="359196"/>
            <a:ext cx="7434097" cy="427039"/>
          </a:xfrm>
        </p:spPr>
        <p:txBody>
          <a:bodyPr/>
          <a:lstStyle/>
          <a:p>
            <a:pPr algn="r"/>
            <a:r>
              <a:rPr lang="en-US" dirty="0">
                <a:latin typeface="Raleway Black" panose="020B0503030101060003" pitchFamily="34" charset="77"/>
              </a:rPr>
              <a:t>Agenda</a:t>
            </a:r>
          </a:p>
        </p:txBody>
      </p:sp>
      <p:sp>
        <p:nvSpPr>
          <p:cNvPr id="4" name="Slide Number Placeholder 3">
            <a:extLst>
              <a:ext uri="{FF2B5EF4-FFF2-40B4-BE49-F238E27FC236}">
                <a16:creationId xmlns:a16="http://schemas.microsoft.com/office/drawing/2014/main" id="{101FFBFC-DEAE-424A-AAD0-4EA9948458F1}"/>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a:t>
            </a:fld>
            <a:endParaRPr lang="en-US"/>
          </a:p>
        </p:txBody>
      </p:sp>
    </p:spTree>
    <p:extLst>
      <p:ext uri="{BB962C8B-B14F-4D97-AF65-F5344CB8AC3E}">
        <p14:creationId xmlns:p14="http://schemas.microsoft.com/office/powerpoint/2010/main" val="2923489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257806-909F-A0BA-121C-E76A3FC28B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208289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40909C-75DC-B6BA-0648-DAEFC7F784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100083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4ACAD3-E7CD-28FF-9BD6-E54372E160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510299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65E5D0-AF20-9B5F-C3EF-CF8D722CA6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804086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E689D3-E355-700A-0392-0AA19201F6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737178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E42ECA-FE16-7025-D186-3591E962C1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914403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2B16D5-4680-2082-4F9A-E7BE825BA2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3654869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9D8A15-35E4-B531-2A5C-009E35292E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627510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E68F56-EB53-3532-FDE6-18F76980A2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137231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96E691-1338-DAF6-D11B-BAAC1A0D45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2005241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A7805-E435-46C3-F007-A9F76FC5282C}"/>
              </a:ext>
            </a:extLst>
          </p:cNvPr>
          <p:cNvSpPr>
            <a:spLocks noGrp="1"/>
          </p:cNvSpPr>
          <p:nvPr>
            <p:ph type="title"/>
          </p:nvPr>
        </p:nvSpPr>
        <p:spPr/>
        <p:txBody>
          <a:bodyPr/>
          <a:lstStyle/>
          <a:p>
            <a:r>
              <a:rPr lang="en-US" dirty="0"/>
              <a:t>The Nation’s Logistics Combat Support Agency</a:t>
            </a:r>
          </a:p>
        </p:txBody>
      </p:sp>
      <p:sp>
        <p:nvSpPr>
          <p:cNvPr id="4" name="Slide Number Placeholder 3">
            <a:extLst>
              <a:ext uri="{FF2B5EF4-FFF2-40B4-BE49-F238E27FC236}">
                <a16:creationId xmlns:a16="http://schemas.microsoft.com/office/drawing/2014/main" id="{530AA0A0-37D3-22BC-FAA9-0785179752D2}"/>
              </a:ext>
            </a:extLst>
          </p:cNvPr>
          <p:cNvSpPr>
            <a:spLocks noGrp="1"/>
          </p:cNvSpPr>
          <p:nvPr>
            <p:ph type="sldNum" sz="quarter" idx="4"/>
          </p:nvPr>
        </p:nvSpPr>
        <p:spPr/>
        <p:txBody>
          <a:bodyPr/>
          <a:lstStyle/>
          <a:p>
            <a:fld id="{165700FE-BCEC-4E84-BA78-D55E132666CC}" type="slidenum">
              <a:rPr lang="en-US" smtClean="0"/>
              <a:pPr/>
              <a:t>3</a:t>
            </a:fld>
            <a:r>
              <a:rPr lang="en-US"/>
              <a:t> </a:t>
            </a:r>
            <a:endParaRPr lang="en-US" dirty="0"/>
          </a:p>
        </p:txBody>
      </p:sp>
      <p:pic>
        <p:nvPicPr>
          <p:cNvPr id="7" name="Online Media 2" descr="DLA Transforms...A Call to Action (emblem, open caption)">
            <a:hlinkClick r:id="" action="ppaction://media"/>
            <a:extLst>
              <a:ext uri="{FF2B5EF4-FFF2-40B4-BE49-F238E27FC236}">
                <a16:creationId xmlns:a16="http://schemas.microsoft.com/office/drawing/2014/main" id="{0762B3B9-97CE-CF06-E23D-9F18337449EF}"/>
              </a:ext>
            </a:extLst>
          </p:cNvPr>
          <p:cNvPicPr>
            <a:picLocks noRot="1" noChangeAspect="1"/>
          </p:cNvPicPr>
          <p:nvPr>
            <a:videoFile r:link="rId1"/>
          </p:nvPr>
        </p:nvPicPr>
        <p:blipFill>
          <a:blip r:embed="rId4"/>
          <a:stretch>
            <a:fillRect/>
          </a:stretch>
        </p:blipFill>
        <p:spPr>
          <a:xfrm>
            <a:off x="1152897" y="1608561"/>
            <a:ext cx="9886206" cy="5585706"/>
          </a:xfrm>
          <a:prstGeom prst="rect">
            <a:avLst/>
          </a:prstGeom>
        </p:spPr>
      </p:pic>
    </p:spTree>
    <p:extLst>
      <p:ext uri="{BB962C8B-B14F-4D97-AF65-F5344CB8AC3E}">
        <p14:creationId xmlns:p14="http://schemas.microsoft.com/office/powerpoint/2010/main" val="238899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17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F33B2-3233-B6C3-E1C1-4F30AE59306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978E912-3489-B570-FB85-92F377EF6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80387" y="1550225"/>
            <a:ext cx="8456632" cy="5637755"/>
          </a:xfrm>
          <a:prstGeom prst="rect">
            <a:avLst/>
          </a:prstGeom>
        </p:spPr>
      </p:pic>
      <p:sp>
        <p:nvSpPr>
          <p:cNvPr id="6" name="Title 5">
            <a:extLst>
              <a:ext uri="{FF2B5EF4-FFF2-40B4-BE49-F238E27FC236}">
                <a16:creationId xmlns:a16="http://schemas.microsoft.com/office/drawing/2014/main" id="{63735F6E-69D4-E6DF-F418-AAF71C3E66B7}"/>
              </a:ext>
            </a:extLst>
          </p:cNvPr>
          <p:cNvSpPr>
            <a:spLocks noGrp="1"/>
          </p:cNvSpPr>
          <p:nvPr>
            <p:ph type="title"/>
          </p:nvPr>
        </p:nvSpPr>
        <p:spPr>
          <a:xfrm>
            <a:off x="4058963" y="359200"/>
            <a:ext cx="7612380" cy="427039"/>
          </a:xfrm>
        </p:spPr>
        <p:txBody>
          <a:bodyPr/>
          <a:lstStyle/>
          <a:p>
            <a:r>
              <a:rPr lang="en-US" dirty="0">
                <a:latin typeface="Raleway Black" panose="020B0503030101060003" pitchFamily="34" charset="77"/>
              </a:rPr>
              <a:t>DLA TRANSFORMS </a:t>
            </a:r>
            <a:br>
              <a:rPr lang="en-US" dirty="0">
                <a:latin typeface="Raleway Black" panose="020B0503030101060003" pitchFamily="34" charset="77"/>
              </a:rPr>
            </a:br>
            <a:r>
              <a:rPr lang="en-US" dirty="0">
                <a:latin typeface="Raleway Black" panose="020B0503030101060003" pitchFamily="34" charset="77"/>
              </a:rPr>
              <a:t>– A Call to Action –</a:t>
            </a:r>
          </a:p>
        </p:txBody>
      </p:sp>
      <p:sp>
        <p:nvSpPr>
          <p:cNvPr id="8" name="Slide Number Placeholder 3">
            <a:extLst>
              <a:ext uri="{FF2B5EF4-FFF2-40B4-BE49-F238E27FC236}">
                <a16:creationId xmlns:a16="http://schemas.microsoft.com/office/drawing/2014/main" id="{8C0768C9-A96A-A7B0-62B7-8F374DA4E813}"/>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4</a:t>
            </a:fld>
            <a:endParaRPr lang="en-US" dirty="0"/>
          </a:p>
        </p:txBody>
      </p:sp>
    </p:spTree>
    <p:extLst>
      <p:ext uri="{BB962C8B-B14F-4D97-AF65-F5344CB8AC3E}">
        <p14:creationId xmlns:p14="http://schemas.microsoft.com/office/powerpoint/2010/main" val="70749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4A09B5-85FB-C67C-9B46-3DD74A6FEB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2163626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35514A-E234-213C-E852-3B03B8223A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455298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33CEF2-E67A-F779-7AA0-CCBE9CFF31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74281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C4E11-60C9-542C-45D4-D30B72A551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4272297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A2571-F2AC-4A20-9140-B4E42B8AFE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2160632295"/>
      </p:ext>
    </p:extLst>
  </p:cSld>
  <p:clrMapOvr>
    <a:masterClrMapping/>
  </p:clrMapOvr>
</p:sld>
</file>

<file path=ppt/theme/theme1.xml><?xml version="1.0" encoding="utf-8"?>
<a:theme xmlns:a="http://schemas.openxmlformats.org/drawingml/2006/main" name="Cover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Cover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nd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lank">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3_Plecemate Slid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1">
      <a:majorFont>
        <a:latin typeface="Raleway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Content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AB92A90331424BB424E5711BB2C29A" ma:contentTypeVersion="13" ma:contentTypeDescription="Create a new document." ma:contentTypeScope="" ma:versionID="9583458707e831824b826cc574760556">
  <xsd:schema xmlns:xsd="http://www.w3.org/2001/XMLSchema" xmlns:xs="http://www.w3.org/2001/XMLSchema" xmlns:p="http://schemas.microsoft.com/office/2006/metadata/properties" xmlns:ns2="http://schemas.microsoft.com/sharepoint/v4" xmlns:ns3="83028fa6-2549-43bd-ab48-d2cceff7e77f" xmlns:ns4="9c2811d8-9047-42d4-b820-cdea9cab3ce7" targetNamespace="http://schemas.microsoft.com/office/2006/metadata/properties" ma:root="true" ma:fieldsID="97f8bb71be2a33d1fadd685652e37924" ns2:_="" ns3:_="" ns4:_="">
    <xsd:import namespace="http://schemas.microsoft.com/sharepoint/v4"/>
    <xsd:import namespace="83028fa6-2549-43bd-ab48-d2cceff7e77f"/>
    <xsd:import namespace="9c2811d8-9047-42d4-b820-cdea9cab3ce7"/>
    <xsd:element name="properties">
      <xsd:complexType>
        <xsd:sequence>
          <xsd:element name="documentManagement">
            <xsd:complexType>
              <xsd:all>
                <xsd:element ref="ns2:IconOverlay" minOccurs="0"/>
                <xsd:element ref="ns3:lcf76f155ced4ddcb4097134ff3c332f" minOccurs="0"/>
                <xsd:element ref="ns4:TaxCatchAll"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028fa6-2549-43bd-ab48-d2cceff7e77f" elementFormDefault="qualified">
    <xsd:import namespace="http://schemas.microsoft.com/office/2006/documentManagement/types"/>
    <xsd:import namespace="http://schemas.microsoft.com/office/infopath/2007/PartnerControls"/>
    <xsd:element name="lcf76f155ced4ddcb4097134ff3c332f" ma:index="10" nillable="true" ma:taxonomy="true" ma:internalName="lcf76f155ced4ddcb4097134ff3c332f" ma:taxonomyFieldName="MediaServiceImageTags" ma:displayName="Image Tags" ma:readOnly="false" ma:fieldId="{5cf76f15-5ced-4ddc-b409-7134ff3c332f}" ma:taxonomyMulti="true" ma:sspId="b3792285-60e9-4ab2-97de-bba1fc82f521" ma:termSetId="09814cd3-568e-fe90-9814-8d621ff8fb84" ma:anchorId="fba54fb3-c3e1-fe81-a776-ca4b69148c4d" ma:open="true" ma:isKeyword="false">
      <xsd:complexType>
        <xsd:sequence>
          <xsd:element ref="pc:Terms" minOccurs="0" maxOccurs="1"/>
        </xsd:sequence>
      </xsd:complex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2811d8-9047-42d4-b820-cdea9cab3ce7"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dd5ed889-4c07-4732-ba3e-f2997991a608}" ma:internalName="TaxCatchAll" ma:showField="CatchAllData" ma:web="9c2811d8-9047-42d4-b820-cdea9cab3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c2811d8-9047-42d4-b820-cdea9cab3ce7" xsi:nil="true"/>
    <lcf76f155ced4ddcb4097134ff3c332f xmlns="83028fa6-2549-43bd-ab48-d2cceff7e77f">
      <Terms xmlns="http://schemas.microsoft.com/office/infopath/2007/PartnerControls"/>
    </lcf76f155ced4ddcb4097134ff3c332f>
    <IconOverlay xmlns="http://schemas.microsoft.com/sharepoint/v4" xsi:nil="true"/>
  </documentManagement>
</p:properties>
</file>

<file path=customXml/itemProps1.xml><?xml version="1.0" encoding="utf-8"?>
<ds:datastoreItem xmlns:ds="http://schemas.openxmlformats.org/officeDocument/2006/customXml" ds:itemID="{A43A9F1C-8EC0-4A8D-879A-D6C5F75FFF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4"/>
    <ds:schemaRef ds:uri="83028fa6-2549-43bd-ab48-d2cceff7e77f"/>
    <ds:schemaRef ds:uri="9c2811d8-9047-42d4-b820-cdea9cab3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DA30F7-3651-466C-BEB0-BD4D09A61716}">
  <ds:schemaRefs>
    <ds:schemaRef ds:uri="http://schemas.microsoft.com/sharepoint/v3/contenttype/forms"/>
  </ds:schemaRefs>
</ds:datastoreItem>
</file>

<file path=customXml/itemProps3.xml><?xml version="1.0" encoding="utf-8"?>
<ds:datastoreItem xmlns:ds="http://schemas.openxmlformats.org/officeDocument/2006/customXml" ds:itemID="{94905EDF-B29F-4730-A3C2-BBB97B45E04A}">
  <ds:schemaRefs>
    <ds:schemaRef ds:uri="http://schemas.microsoft.com/office/2006/metadata/properties"/>
    <ds:schemaRef ds:uri="http://schemas.openxmlformats.org/package/2006/metadata/core-properties"/>
    <ds:schemaRef ds:uri="83028fa6-2549-43bd-ab48-d2cceff7e77f"/>
    <ds:schemaRef ds:uri="http://purl.org/dc/terms/"/>
    <ds:schemaRef ds:uri="http://schemas.microsoft.com/sharepoint/v4"/>
    <ds:schemaRef ds:uri="http://purl.org/dc/dcmitype/"/>
    <ds:schemaRef ds:uri="http://schemas.microsoft.com/office/2006/documentManagement/types"/>
    <ds:schemaRef ds:uri="9c2811d8-9047-42d4-b820-cdea9cab3ce7"/>
    <ds:schemaRef ds:uri="http://schemas.microsoft.com/office/infopath/2007/PartnerControls"/>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2060</TotalTime>
  <Words>6526</Words>
  <Application>Microsoft Office PowerPoint</Application>
  <PresentationFormat>Custom</PresentationFormat>
  <Paragraphs>467</Paragraphs>
  <Slides>30</Slides>
  <Notes>30</Notes>
  <HiddenSlides>0</HiddenSlides>
  <MMClips>1</MMClips>
  <ScaleCrop>false</ScaleCrop>
  <HeadingPairs>
    <vt:vector size="6" baseType="variant">
      <vt:variant>
        <vt:lpstr>Fonts Used</vt:lpstr>
      </vt:variant>
      <vt:variant>
        <vt:i4>10</vt:i4>
      </vt:variant>
      <vt:variant>
        <vt:lpstr>Theme</vt:lpstr>
      </vt:variant>
      <vt:variant>
        <vt:i4>11</vt:i4>
      </vt:variant>
      <vt:variant>
        <vt:lpstr>Slide Titles</vt:lpstr>
      </vt:variant>
      <vt:variant>
        <vt:i4>30</vt:i4>
      </vt:variant>
    </vt:vector>
  </HeadingPairs>
  <TitlesOfParts>
    <vt:vector size="51" baseType="lpstr">
      <vt:lpstr>Aptos</vt:lpstr>
      <vt:lpstr>Arial</vt:lpstr>
      <vt:lpstr>Calibri</vt:lpstr>
      <vt:lpstr>Courier New</vt:lpstr>
      <vt:lpstr>Helvetica Neue</vt:lpstr>
      <vt:lpstr>Raleway</vt:lpstr>
      <vt:lpstr>Raleway Black</vt:lpstr>
      <vt:lpstr>Symbol</vt:lpstr>
      <vt:lpstr>Times New Roman</vt:lpstr>
      <vt:lpstr>Wingdings</vt:lpstr>
      <vt:lpstr>Cover Slide</vt:lpstr>
      <vt:lpstr>Content Slide</vt:lpstr>
      <vt:lpstr>4_Content Slide</vt:lpstr>
      <vt:lpstr>2_Content Slide</vt:lpstr>
      <vt:lpstr>1_Content Slide</vt:lpstr>
      <vt:lpstr>End Slide</vt:lpstr>
      <vt:lpstr>Blank</vt:lpstr>
      <vt:lpstr>3_Plecemate Slide</vt:lpstr>
      <vt:lpstr>3_Content Slide</vt:lpstr>
      <vt:lpstr>1_Cover Slide</vt:lpstr>
      <vt:lpstr>5_Content Slide</vt:lpstr>
      <vt:lpstr>PowerPoint Presentation</vt:lpstr>
      <vt:lpstr>Agenda</vt:lpstr>
      <vt:lpstr>The Nation’s Logistics Combat Support Agency</vt:lpstr>
      <vt:lpstr>DLA TRANSFORMS  – A Call to Action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martin.binder@dla.mil</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dc:creator>
  <cp:lastModifiedBy>Crank, Paul H CIV DLA PUBLIC AFFAIRS (USA)</cp:lastModifiedBy>
  <cp:revision>38</cp:revision>
  <cp:lastPrinted>2024-12-03T14:17:21Z</cp:lastPrinted>
  <dcterms:created xsi:type="dcterms:W3CDTF">2024-04-17T19:52:04Z</dcterms:created>
  <dcterms:modified xsi:type="dcterms:W3CDTF">2025-06-18T19:00:31Z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0x010100A4E156621D4CF2439B59E63A0D5BD12F</vt:lpwstr>
  </property>
  <property fmtid="{D5CDD505-2E9C-101B-9397-08002B2CF9AE}" pid="3" name="MediaServiceImageTags">
    <vt:lpwstr/>
  </property>
</Properties>
</file>